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17"/>
  </p:notesMasterIdLst>
  <p:sldIdLst>
    <p:sldId id="288" r:id="rId2"/>
    <p:sldId id="256" r:id="rId3"/>
    <p:sldId id="281" r:id="rId4"/>
    <p:sldId id="282" r:id="rId5"/>
    <p:sldId id="291" r:id="rId6"/>
    <p:sldId id="283" r:id="rId7"/>
    <p:sldId id="280" r:id="rId8"/>
    <p:sldId id="523" r:id="rId9"/>
    <p:sldId id="481" r:id="rId10"/>
    <p:sldId id="487" r:id="rId11"/>
    <p:sldId id="524" r:id="rId12"/>
    <p:sldId id="488" r:id="rId13"/>
    <p:sldId id="531" r:id="rId14"/>
    <p:sldId id="258" r:id="rId15"/>
    <p:sldId id="257" r:id="rId16"/>
    <p:sldId id="270" r:id="rId17"/>
    <p:sldId id="266" r:id="rId18"/>
    <p:sldId id="286" r:id="rId19"/>
    <p:sldId id="287" r:id="rId20"/>
    <p:sldId id="486" r:id="rId21"/>
    <p:sldId id="294" r:id="rId22"/>
    <p:sldId id="295" r:id="rId23"/>
    <p:sldId id="296" r:id="rId24"/>
    <p:sldId id="297" r:id="rId25"/>
    <p:sldId id="298" r:id="rId26"/>
    <p:sldId id="299" r:id="rId27"/>
    <p:sldId id="300" r:id="rId28"/>
    <p:sldId id="301" r:id="rId29"/>
    <p:sldId id="302" r:id="rId30"/>
    <p:sldId id="304" r:id="rId31"/>
    <p:sldId id="305" r:id="rId32"/>
    <p:sldId id="303" r:id="rId33"/>
    <p:sldId id="537" r:id="rId34"/>
    <p:sldId id="538" r:id="rId35"/>
    <p:sldId id="539" r:id="rId36"/>
    <p:sldId id="315" r:id="rId37"/>
    <p:sldId id="311" r:id="rId38"/>
    <p:sldId id="317" r:id="rId39"/>
    <p:sldId id="318" r:id="rId40"/>
    <p:sldId id="460" r:id="rId41"/>
    <p:sldId id="533" r:id="rId42"/>
    <p:sldId id="532" r:id="rId43"/>
    <p:sldId id="540" r:id="rId44"/>
    <p:sldId id="534" r:id="rId45"/>
    <p:sldId id="462" r:id="rId46"/>
    <p:sldId id="464" r:id="rId47"/>
    <p:sldId id="535" r:id="rId48"/>
    <p:sldId id="541" r:id="rId49"/>
    <p:sldId id="306" r:id="rId50"/>
    <p:sldId id="307" r:id="rId51"/>
    <p:sldId id="308" r:id="rId52"/>
    <p:sldId id="527" r:id="rId53"/>
    <p:sldId id="529" r:id="rId54"/>
    <p:sldId id="530" r:id="rId55"/>
    <p:sldId id="494" r:id="rId56"/>
    <p:sldId id="312" r:id="rId57"/>
    <p:sldId id="313" r:id="rId58"/>
    <p:sldId id="314" r:id="rId59"/>
    <p:sldId id="542" r:id="rId60"/>
    <p:sldId id="543" r:id="rId61"/>
    <p:sldId id="544" r:id="rId62"/>
    <p:sldId id="715" r:id="rId63"/>
    <p:sldId id="716" r:id="rId64"/>
    <p:sldId id="717" r:id="rId65"/>
    <p:sldId id="718" r:id="rId66"/>
    <p:sldId id="719" r:id="rId67"/>
    <p:sldId id="720" r:id="rId68"/>
    <p:sldId id="721" r:id="rId69"/>
    <p:sldId id="321" r:id="rId70"/>
    <p:sldId id="452" r:id="rId71"/>
    <p:sldId id="453" r:id="rId72"/>
    <p:sldId id="420" r:id="rId73"/>
    <p:sldId id="545" r:id="rId74"/>
    <p:sldId id="681" r:id="rId75"/>
    <p:sldId id="705" r:id="rId76"/>
    <p:sldId id="683" r:id="rId77"/>
    <p:sldId id="682" r:id="rId78"/>
    <p:sldId id="554" r:id="rId79"/>
    <p:sldId id="454" r:id="rId80"/>
    <p:sldId id="456" r:id="rId81"/>
    <p:sldId id="684" r:id="rId82"/>
    <p:sldId id="685" r:id="rId83"/>
    <p:sldId id="704" r:id="rId84"/>
    <p:sldId id="553" r:id="rId85"/>
    <p:sldId id="552" r:id="rId86"/>
    <p:sldId id="551" r:id="rId87"/>
    <p:sldId id="549" r:id="rId88"/>
    <p:sldId id="548" r:id="rId89"/>
    <p:sldId id="547" r:id="rId90"/>
    <p:sldId id="698" r:id="rId91"/>
    <p:sldId id="546" r:id="rId92"/>
    <p:sldId id="686" r:id="rId93"/>
    <p:sldId id="687" r:id="rId94"/>
    <p:sldId id="688" r:id="rId95"/>
    <p:sldId id="465" r:id="rId96"/>
    <p:sldId id="701" r:id="rId97"/>
    <p:sldId id="700" r:id="rId98"/>
    <p:sldId id="702" r:id="rId99"/>
    <p:sldId id="703" r:id="rId100"/>
    <p:sldId id="323" r:id="rId101"/>
    <p:sldId id="333" r:id="rId102"/>
    <p:sldId id="334" r:id="rId103"/>
    <p:sldId id="335" r:id="rId104"/>
    <p:sldId id="336" r:id="rId105"/>
    <p:sldId id="337" r:id="rId106"/>
    <p:sldId id="338" r:id="rId107"/>
    <p:sldId id="339" r:id="rId108"/>
    <p:sldId id="340" r:id="rId109"/>
    <p:sldId id="341" r:id="rId110"/>
    <p:sldId id="342" r:id="rId111"/>
    <p:sldId id="343" r:id="rId112"/>
    <p:sldId id="344" r:id="rId113"/>
    <p:sldId id="345" r:id="rId114"/>
    <p:sldId id="346" r:id="rId115"/>
    <p:sldId id="347" r:id="rId116"/>
    <p:sldId id="351" r:id="rId117"/>
    <p:sldId id="354" r:id="rId118"/>
    <p:sldId id="355" r:id="rId119"/>
    <p:sldId id="356" r:id="rId120"/>
    <p:sldId id="357" r:id="rId121"/>
    <p:sldId id="358" r:id="rId122"/>
    <p:sldId id="359" r:id="rId123"/>
    <p:sldId id="361" r:id="rId124"/>
    <p:sldId id="362" r:id="rId125"/>
    <p:sldId id="364" r:id="rId126"/>
    <p:sldId id="366" r:id="rId127"/>
    <p:sldId id="367" r:id="rId128"/>
    <p:sldId id="368" r:id="rId129"/>
    <p:sldId id="369" r:id="rId130"/>
    <p:sldId id="370" r:id="rId131"/>
    <p:sldId id="372" r:id="rId132"/>
    <p:sldId id="373" r:id="rId133"/>
    <p:sldId id="374" r:id="rId134"/>
    <p:sldId id="521" r:id="rId135"/>
    <p:sldId id="375" r:id="rId136"/>
    <p:sldId id="376" r:id="rId137"/>
    <p:sldId id="377" r:id="rId138"/>
    <p:sldId id="378" r:id="rId139"/>
    <p:sldId id="379" r:id="rId140"/>
    <p:sldId id="380" r:id="rId141"/>
    <p:sldId id="381" r:id="rId142"/>
    <p:sldId id="382" r:id="rId143"/>
    <p:sldId id="383" r:id="rId144"/>
    <p:sldId id="384" r:id="rId145"/>
    <p:sldId id="394" r:id="rId146"/>
    <p:sldId id="395" r:id="rId147"/>
    <p:sldId id="396" r:id="rId148"/>
    <p:sldId id="397" r:id="rId149"/>
    <p:sldId id="398" r:id="rId150"/>
    <p:sldId id="690" r:id="rId151"/>
    <p:sldId id="691" r:id="rId152"/>
    <p:sldId id="692" r:id="rId153"/>
    <p:sldId id="399" r:id="rId154"/>
    <p:sldId id="400" r:id="rId155"/>
    <p:sldId id="411" r:id="rId156"/>
    <p:sldId id="458" r:id="rId157"/>
    <p:sldId id="706" r:id="rId158"/>
    <p:sldId id="707" r:id="rId159"/>
    <p:sldId id="525" r:id="rId160"/>
    <p:sldId id="410" r:id="rId161"/>
    <p:sldId id="413" r:id="rId162"/>
    <p:sldId id="414" r:id="rId163"/>
    <p:sldId id="265" r:id="rId164"/>
    <p:sldId id="421" r:id="rId165"/>
    <p:sldId id="422" r:id="rId166"/>
    <p:sldId id="423" r:id="rId167"/>
    <p:sldId id="424" r:id="rId168"/>
    <p:sldId id="425" r:id="rId169"/>
    <p:sldId id="426" r:id="rId170"/>
    <p:sldId id="693" r:id="rId171"/>
    <p:sldId id="694" r:id="rId172"/>
    <p:sldId id="272" r:id="rId173"/>
    <p:sldId id="495" r:id="rId174"/>
    <p:sldId id="496" r:id="rId175"/>
    <p:sldId id="722" r:id="rId176"/>
    <p:sldId id="497" r:id="rId177"/>
    <p:sldId id="498" r:id="rId178"/>
    <p:sldId id="499" r:id="rId179"/>
    <p:sldId id="500" r:id="rId180"/>
    <p:sldId id="501" r:id="rId181"/>
    <p:sldId id="502" r:id="rId182"/>
    <p:sldId id="697" r:id="rId183"/>
    <p:sldId id="696" r:id="rId184"/>
    <p:sldId id="695" r:id="rId185"/>
    <p:sldId id="503" r:id="rId186"/>
    <p:sldId id="504" r:id="rId187"/>
    <p:sldId id="505" r:id="rId188"/>
    <p:sldId id="507" r:id="rId189"/>
    <p:sldId id="508" r:id="rId190"/>
    <p:sldId id="489" r:id="rId191"/>
    <p:sldId id="490" r:id="rId192"/>
    <p:sldId id="446" r:id="rId193"/>
    <p:sldId id="448" r:id="rId194"/>
    <p:sldId id="447" r:id="rId195"/>
    <p:sldId id="466" r:id="rId196"/>
    <p:sldId id="522" r:id="rId197"/>
    <p:sldId id="510" r:id="rId198"/>
    <p:sldId id="511" r:id="rId199"/>
    <p:sldId id="512" r:id="rId200"/>
    <p:sldId id="513" r:id="rId201"/>
    <p:sldId id="514" r:id="rId202"/>
    <p:sldId id="515" r:id="rId203"/>
    <p:sldId id="516" r:id="rId204"/>
    <p:sldId id="517" r:id="rId205"/>
    <p:sldId id="518" r:id="rId206"/>
    <p:sldId id="519" r:id="rId207"/>
    <p:sldId id="520" r:id="rId208"/>
    <p:sldId id="479" r:id="rId209"/>
    <p:sldId id="708" r:id="rId210"/>
    <p:sldId id="709" r:id="rId211"/>
    <p:sldId id="710" r:id="rId212"/>
    <p:sldId id="711" r:id="rId213"/>
    <p:sldId id="712" r:id="rId214"/>
    <p:sldId id="713" r:id="rId215"/>
    <p:sldId id="714" r:id="rId21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FFFF"/>
    <a:srgbClr val="333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0" d="100"/>
          <a:sy n="60" d="100"/>
        </p:scale>
        <p:origin x="1412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notesMaster" Target="notesMasters/notes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presProps" Target="presProps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219" Type="http://schemas.openxmlformats.org/officeDocument/2006/relationships/viewProps" Target="viewProps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0" Type="http://schemas.openxmlformats.org/officeDocument/2006/relationships/theme" Target="theme/theme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tableStyles" Target="tableStyles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041140-37B3-47E5-97CC-FE3B1BF8291A}" type="datetimeFigureOut">
              <a:rPr lang="en-IN" smtClean="0"/>
              <a:t>08-05-2023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57E9F4-F7A2-4665-A798-510990F04EF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367466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57E9F4-F7A2-4665-A798-510990F04EFD}" type="slidenum">
              <a:rPr lang="en-IN" smtClean="0"/>
              <a:t>17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819839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F8A7A71-ED2A-4609-A4ED-D83B0A6AAE0F}" type="slidenum">
              <a:rPr lang="en-US"/>
              <a:pPr/>
              <a:t>113</a:t>
            </a:fld>
            <a:endParaRPr lang="en-US"/>
          </a:p>
        </p:txBody>
      </p:sp>
      <p:sp>
        <p:nvSpPr>
          <p:cNvPr id="149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9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1607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862B912-BA25-4482-982C-42AF83F315ED}" type="slidenum">
              <a:rPr lang="en-US"/>
              <a:pPr/>
              <a:t>114</a:t>
            </a:fld>
            <a:endParaRPr lang="en-US"/>
          </a:p>
        </p:txBody>
      </p:sp>
      <p:sp>
        <p:nvSpPr>
          <p:cNvPr id="150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05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0062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AF9A8AA-0505-49F6-9A50-1019026241D5}" type="slidenum">
              <a:rPr lang="en-US"/>
              <a:pPr/>
              <a:t>115</a:t>
            </a:fld>
            <a:endParaRPr lang="en-US"/>
          </a:p>
        </p:txBody>
      </p:sp>
      <p:sp>
        <p:nvSpPr>
          <p:cNvPr id="151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1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5092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664A3A7-4DCE-433D-A681-5EE72B67A48F}" type="slidenum">
              <a:rPr lang="en-US"/>
              <a:pPr/>
              <a:t>116</a:t>
            </a:fld>
            <a:endParaRPr lang="en-US"/>
          </a:p>
        </p:txBody>
      </p:sp>
      <p:sp>
        <p:nvSpPr>
          <p:cNvPr id="1556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56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0157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35476A3-D530-437C-8253-CAC36D7807E4}" type="slidenum">
              <a:rPr lang="en-US"/>
              <a:pPr/>
              <a:t>117</a:t>
            </a:fld>
            <a:endParaRPr lang="en-US"/>
          </a:p>
        </p:txBody>
      </p:sp>
      <p:sp>
        <p:nvSpPr>
          <p:cNvPr id="303106" name="Rectangle 2"/>
          <p:cNvSpPr>
            <a:spLocks noChangeArrowheads="1"/>
          </p:cNvSpPr>
          <p:nvPr/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03107" name="Rectangle 3"/>
          <p:cNvSpPr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19050" tIns="0" rIns="19050" bIns="0" anchor="b"/>
          <a:lstStyle/>
          <a:p>
            <a:pPr algn="r" eaLnBrk="0" hangingPunct="0"/>
            <a:r>
              <a:rPr lang="en-US" sz="1000" i="1"/>
              <a:t>166</a:t>
            </a:r>
          </a:p>
        </p:txBody>
      </p:sp>
      <p:sp>
        <p:nvSpPr>
          <p:cNvPr id="303108" name="Rectangle 4"/>
          <p:cNvSpPr>
            <a:spLocks noChangeArrowheads="1"/>
          </p:cNvSpPr>
          <p:nvPr/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03109" name="Rectangle 5"/>
          <p:cNvSpPr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03110" name="Rectangle 6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 lIns="90488" tIns="44450" rIns="90488" bIns="44450"/>
          <a:lstStyle/>
          <a:p>
            <a:endParaRPr lang="en-US"/>
          </a:p>
        </p:txBody>
      </p:sp>
      <p:sp>
        <p:nvSpPr>
          <p:cNvPr id="303111" name="Rectangle 7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7388"/>
            <a:ext cx="4568825" cy="3425825"/>
          </a:xfrm>
          <a:ln w="12700" cap="flat">
            <a:solidFill>
              <a:schemeClr val="tx1"/>
            </a:solidFill>
          </a:ln>
        </p:spPr>
      </p:sp>
    </p:spTree>
    <p:extLst>
      <p:ext uri="{BB962C8B-B14F-4D97-AF65-F5344CB8AC3E}">
        <p14:creationId xmlns:p14="http://schemas.microsoft.com/office/powerpoint/2010/main" val="32289281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8197D2D-0D45-4C69-A590-CC4690911C1D}" type="slidenum">
              <a:rPr lang="en-US"/>
              <a:pPr/>
              <a:t>118</a:t>
            </a:fld>
            <a:endParaRPr lang="en-US"/>
          </a:p>
        </p:txBody>
      </p:sp>
      <p:sp>
        <p:nvSpPr>
          <p:cNvPr id="305154" name="Rectangle 2"/>
          <p:cNvSpPr>
            <a:spLocks noChangeArrowheads="1"/>
          </p:cNvSpPr>
          <p:nvPr/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05155" name="Rectangle 3"/>
          <p:cNvSpPr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19050" tIns="0" rIns="19050" bIns="0" anchor="b"/>
          <a:lstStyle/>
          <a:p>
            <a:pPr algn="r" eaLnBrk="0" hangingPunct="0"/>
            <a:r>
              <a:rPr lang="en-US" sz="1000" i="1"/>
              <a:t>167</a:t>
            </a:r>
          </a:p>
        </p:txBody>
      </p:sp>
      <p:sp>
        <p:nvSpPr>
          <p:cNvPr id="305156" name="Rectangle 4"/>
          <p:cNvSpPr>
            <a:spLocks noChangeArrowheads="1"/>
          </p:cNvSpPr>
          <p:nvPr/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05157" name="Rectangle 5"/>
          <p:cNvSpPr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05158" name="Rectangle 6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 lIns="90488" tIns="44450" rIns="90488" bIns="44450"/>
          <a:lstStyle/>
          <a:p>
            <a:endParaRPr lang="en-US"/>
          </a:p>
        </p:txBody>
      </p:sp>
      <p:sp>
        <p:nvSpPr>
          <p:cNvPr id="305159" name="Rectangle 7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7388"/>
            <a:ext cx="4568825" cy="3425825"/>
          </a:xfrm>
          <a:ln w="12700" cap="flat">
            <a:solidFill>
              <a:schemeClr val="tx1"/>
            </a:solidFill>
          </a:ln>
        </p:spPr>
      </p:sp>
    </p:spTree>
    <p:extLst>
      <p:ext uri="{BB962C8B-B14F-4D97-AF65-F5344CB8AC3E}">
        <p14:creationId xmlns:p14="http://schemas.microsoft.com/office/powerpoint/2010/main" val="32386560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B8231B5-993E-4100-8069-271C5D9F21D2}" type="slidenum">
              <a:rPr lang="en-US"/>
              <a:pPr/>
              <a:t>119</a:t>
            </a:fld>
            <a:endParaRPr lang="en-US"/>
          </a:p>
        </p:txBody>
      </p:sp>
      <p:sp>
        <p:nvSpPr>
          <p:cNvPr id="307202" name="Rectangle 2"/>
          <p:cNvSpPr>
            <a:spLocks noChangeArrowheads="1"/>
          </p:cNvSpPr>
          <p:nvPr/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07203" name="Rectangle 3"/>
          <p:cNvSpPr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19050" tIns="0" rIns="19050" bIns="0" anchor="b"/>
          <a:lstStyle/>
          <a:p>
            <a:pPr algn="r" eaLnBrk="0" hangingPunct="0"/>
            <a:r>
              <a:rPr lang="en-US" sz="1000" i="1"/>
              <a:t>168</a:t>
            </a:r>
          </a:p>
        </p:txBody>
      </p:sp>
      <p:sp>
        <p:nvSpPr>
          <p:cNvPr id="307204" name="Rectangle 4"/>
          <p:cNvSpPr>
            <a:spLocks noChangeArrowheads="1"/>
          </p:cNvSpPr>
          <p:nvPr/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07205" name="Rectangle 5"/>
          <p:cNvSpPr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07206" name="Rectangle 6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 lIns="90488" tIns="44450" rIns="90488" bIns="44450"/>
          <a:lstStyle/>
          <a:p>
            <a:endParaRPr lang="en-US"/>
          </a:p>
        </p:txBody>
      </p:sp>
      <p:sp>
        <p:nvSpPr>
          <p:cNvPr id="307207" name="Rectangle 7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7388"/>
            <a:ext cx="4568825" cy="3425825"/>
          </a:xfrm>
          <a:ln w="12700" cap="flat">
            <a:solidFill>
              <a:schemeClr val="tx1"/>
            </a:solidFill>
          </a:ln>
        </p:spPr>
      </p:sp>
    </p:spTree>
    <p:extLst>
      <p:ext uri="{BB962C8B-B14F-4D97-AF65-F5344CB8AC3E}">
        <p14:creationId xmlns:p14="http://schemas.microsoft.com/office/powerpoint/2010/main" val="8701281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1898920-A0E2-4DAB-A6A0-4DBE1DF3CFCE}" type="slidenum">
              <a:rPr lang="en-US"/>
              <a:pPr/>
              <a:t>120</a:t>
            </a:fld>
            <a:endParaRPr lang="en-US"/>
          </a:p>
        </p:txBody>
      </p:sp>
      <p:sp>
        <p:nvSpPr>
          <p:cNvPr id="309250" name="Rectangle 2"/>
          <p:cNvSpPr>
            <a:spLocks noChangeArrowheads="1"/>
          </p:cNvSpPr>
          <p:nvPr/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09251" name="Rectangle 3"/>
          <p:cNvSpPr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19050" tIns="0" rIns="19050" bIns="0" anchor="b"/>
          <a:lstStyle/>
          <a:p>
            <a:pPr algn="r" eaLnBrk="0" hangingPunct="0"/>
            <a:r>
              <a:rPr lang="en-US" sz="1000" i="1"/>
              <a:t>169</a:t>
            </a:r>
          </a:p>
        </p:txBody>
      </p:sp>
      <p:sp>
        <p:nvSpPr>
          <p:cNvPr id="309252" name="Rectangle 4"/>
          <p:cNvSpPr>
            <a:spLocks noChangeArrowheads="1"/>
          </p:cNvSpPr>
          <p:nvPr/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09253" name="Rectangle 5"/>
          <p:cNvSpPr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09254" name="Rectangle 6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 lIns="90488" tIns="44450" rIns="90488" bIns="44450"/>
          <a:lstStyle/>
          <a:p>
            <a:endParaRPr lang="en-US"/>
          </a:p>
        </p:txBody>
      </p:sp>
      <p:sp>
        <p:nvSpPr>
          <p:cNvPr id="309255" name="Rectangle 7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7388"/>
            <a:ext cx="4568825" cy="3425825"/>
          </a:xfrm>
          <a:ln w="12700" cap="flat">
            <a:solidFill>
              <a:schemeClr val="tx1"/>
            </a:solidFill>
          </a:ln>
        </p:spPr>
      </p:sp>
    </p:spTree>
    <p:extLst>
      <p:ext uri="{BB962C8B-B14F-4D97-AF65-F5344CB8AC3E}">
        <p14:creationId xmlns:p14="http://schemas.microsoft.com/office/powerpoint/2010/main" val="19063274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A05578D-E58E-4E87-BFB7-33B05BA1F6D1}" type="slidenum">
              <a:rPr lang="en-US"/>
              <a:pPr/>
              <a:t>121</a:t>
            </a:fld>
            <a:endParaRPr lang="en-US"/>
          </a:p>
        </p:txBody>
      </p:sp>
      <p:sp>
        <p:nvSpPr>
          <p:cNvPr id="311298" name="Rectangle 2"/>
          <p:cNvSpPr>
            <a:spLocks noChangeArrowheads="1"/>
          </p:cNvSpPr>
          <p:nvPr/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11299" name="Rectangle 3"/>
          <p:cNvSpPr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19050" tIns="0" rIns="19050" bIns="0" anchor="b"/>
          <a:lstStyle/>
          <a:p>
            <a:pPr algn="r" eaLnBrk="0" hangingPunct="0"/>
            <a:r>
              <a:rPr lang="en-US" sz="1000" i="1"/>
              <a:t>170</a:t>
            </a:r>
          </a:p>
        </p:txBody>
      </p:sp>
      <p:sp>
        <p:nvSpPr>
          <p:cNvPr id="311300" name="Rectangle 4"/>
          <p:cNvSpPr>
            <a:spLocks noChangeArrowheads="1"/>
          </p:cNvSpPr>
          <p:nvPr/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11301" name="Rectangle 5"/>
          <p:cNvSpPr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11302" name="Rectangle 6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 lIns="90488" tIns="44450" rIns="90488" bIns="44450"/>
          <a:lstStyle/>
          <a:p>
            <a:endParaRPr lang="en-US"/>
          </a:p>
        </p:txBody>
      </p:sp>
      <p:sp>
        <p:nvSpPr>
          <p:cNvPr id="311303" name="Rectangle 7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7388"/>
            <a:ext cx="4568825" cy="3425825"/>
          </a:xfrm>
          <a:ln w="12700" cap="flat">
            <a:solidFill>
              <a:schemeClr val="tx1"/>
            </a:solidFill>
          </a:ln>
        </p:spPr>
      </p:sp>
    </p:spTree>
    <p:extLst>
      <p:ext uri="{BB962C8B-B14F-4D97-AF65-F5344CB8AC3E}">
        <p14:creationId xmlns:p14="http://schemas.microsoft.com/office/powerpoint/2010/main" val="15890330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B57B31C-6B48-4C7B-8271-E1F6E9E06DD4}" type="slidenum">
              <a:rPr lang="en-US"/>
              <a:pPr/>
              <a:t>122</a:t>
            </a:fld>
            <a:endParaRPr lang="en-US"/>
          </a:p>
        </p:txBody>
      </p:sp>
      <p:sp>
        <p:nvSpPr>
          <p:cNvPr id="313346" name="Rectangle 2"/>
          <p:cNvSpPr>
            <a:spLocks noChangeArrowheads="1"/>
          </p:cNvSpPr>
          <p:nvPr/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13347" name="Rectangle 3"/>
          <p:cNvSpPr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19050" tIns="0" rIns="19050" bIns="0" anchor="b"/>
          <a:lstStyle/>
          <a:p>
            <a:pPr algn="r" eaLnBrk="0" hangingPunct="0"/>
            <a:r>
              <a:rPr lang="en-US" sz="1000" i="1"/>
              <a:t>171</a:t>
            </a:r>
          </a:p>
        </p:txBody>
      </p:sp>
      <p:sp>
        <p:nvSpPr>
          <p:cNvPr id="313348" name="Rectangle 4"/>
          <p:cNvSpPr>
            <a:spLocks noChangeArrowheads="1"/>
          </p:cNvSpPr>
          <p:nvPr/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13349" name="Rectangle 5"/>
          <p:cNvSpPr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13350" name="Rectangle 6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 lIns="90488" tIns="44450" rIns="90488" bIns="44450"/>
          <a:lstStyle/>
          <a:p>
            <a:endParaRPr lang="en-US"/>
          </a:p>
        </p:txBody>
      </p:sp>
      <p:sp>
        <p:nvSpPr>
          <p:cNvPr id="313351" name="Rectangle 7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7388"/>
            <a:ext cx="4568825" cy="3425825"/>
          </a:xfrm>
          <a:ln w="12700" cap="flat">
            <a:solidFill>
              <a:schemeClr val="tx1"/>
            </a:solidFill>
          </a:ln>
        </p:spPr>
      </p:sp>
    </p:spTree>
    <p:extLst>
      <p:ext uri="{BB962C8B-B14F-4D97-AF65-F5344CB8AC3E}">
        <p14:creationId xmlns:p14="http://schemas.microsoft.com/office/powerpoint/2010/main" val="35639107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lstStyle/>
          <a:p>
            <a:endParaRPr lang="en-IN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4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1117466D-54EE-4EFD-93B4-8C083C9BB665}" type="slidenum">
              <a:rPr lang="en-IN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+mn-ea"/>
              </a:rPr>
              <a:pPr algn="r">
                <a:lnSpc>
                  <a:spcPct val="100000"/>
                </a:lnSpc>
              </a:pPr>
              <a:t>21</a:t>
            </a:fld>
            <a:endParaRPr lang="en-IN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006112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C6CEF06-B09B-4739-94F0-C35CE729D248}" type="slidenum">
              <a:rPr lang="en-US"/>
              <a:pPr/>
              <a:t>106</a:t>
            </a:fld>
            <a:endParaRPr lang="en-US"/>
          </a:p>
        </p:txBody>
      </p:sp>
      <p:sp>
        <p:nvSpPr>
          <p:cNvPr id="141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1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5902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92E937D-D1A9-47C0-89F0-BE1068827BFD}" type="slidenum">
              <a:rPr lang="en-US"/>
              <a:pPr/>
              <a:t>107</a:t>
            </a:fld>
            <a:endParaRPr lang="en-US"/>
          </a:p>
        </p:txBody>
      </p:sp>
      <p:sp>
        <p:nvSpPr>
          <p:cNvPr id="1423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23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8888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FFCDA35-CB4B-448C-B073-E60D35D65447}" type="slidenum">
              <a:rPr lang="en-US"/>
              <a:pPr/>
              <a:t>108</a:t>
            </a:fld>
            <a:endParaRPr lang="en-US"/>
          </a:p>
        </p:txBody>
      </p:sp>
      <p:sp>
        <p:nvSpPr>
          <p:cNvPr id="1433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3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78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E63D6D3-803D-4237-86EC-6E26616C2785}" type="slidenum">
              <a:rPr lang="en-US"/>
              <a:pPr/>
              <a:t>109</a:t>
            </a:fld>
            <a:endParaRPr lang="en-US"/>
          </a:p>
        </p:txBody>
      </p:sp>
      <p:sp>
        <p:nvSpPr>
          <p:cNvPr id="144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43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201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56CD0-8922-4E9E-91FA-7F0557F09EB9}" type="slidenum">
              <a:rPr lang="en-US"/>
              <a:pPr/>
              <a:t>110</a:t>
            </a:fld>
            <a:endParaRPr lang="en-US"/>
          </a:p>
        </p:txBody>
      </p:sp>
      <p:sp>
        <p:nvSpPr>
          <p:cNvPr id="145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54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8992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0C9A3E4-DF44-4102-8797-22496486C854}" type="slidenum">
              <a:rPr lang="en-US"/>
              <a:pPr/>
              <a:t>111</a:t>
            </a:fld>
            <a:endParaRPr lang="en-US"/>
          </a:p>
        </p:txBody>
      </p:sp>
      <p:sp>
        <p:nvSpPr>
          <p:cNvPr id="146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64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8909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E18B168-3B1B-439F-BE50-B5FB09333BC8}" type="slidenum">
              <a:rPr lang="en-US"/>
              <a:pPr/>
              <a:t>112</a:t>
            </a:fld>
            <a:endParaRPr lang="en-US"/>
          </a:p>
        </p:txBody>
      </p:sp>
      <p:sp>
        <p:nvSpPr>
          <p:cNvPr id="147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7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2630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B013A-92D8-4B40-8A39-6C2C4BD4E92D}" type="datetimeFigureOut">
              <a:rPr lang="en-IN" smtClean="0"/>
              <a:t>08-05-2023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13376-0BF4-4F04-9BD9-5D8D84A27D6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717717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B013A-92D8-4B40-8A39-6C2C4BD4E92D}" type="datetimeFigureOut">
              <a:rPr lang="en-IN" smtClean="0"/>
              <a:t>08-05-2023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13376-0BF4-4F04-9BD9-5D8D84A27D6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150770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B013A-92D8-4B40-8A39-6C2C4BD4E92D}" type="datetimeFigureOut">
              <a:rPr lang="en-IN" smtClean="0"/>
              <a:t>08-05-2023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13376-0BF4-4F04-9BD9-5D8D84A27D6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2123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2238"/>
            <a:ext cx="7543800" cy="1295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719263"/>
            <a:ext cx="4038600" cy="44116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19263"/>
            <a:ext cx="4038600" cy="44116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fld id="{E0EB5A61-E93B-4BAB-A36E-020F4F29D3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340853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B013A-92D8-4B40-8A39-6C2C4BD4E92D}" type="datetimeFigureOut">
              <a:rPr lang="en-IN" smtClean="0"/>
              <a:t>08-05-2023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13376-0BF4-4F04-9BD9-5D8D84A27D6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73782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B013A-92D8-4B40-8A39-6C2C4BD4E92D}" type="datetimeFigureOut">
              <a:rPr lang="en-IN" smtClean="0"/>
              <a:t>08-05-2023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13376-0BF4-4F04-9BD9-5D8D84A27D6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975807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B013A-92D8-4B40-8A39-6C2C4BD4E92D}" type="datetimeFigureOut">
              <a:rPr lang="en-IN" smtClean="0"/>
              <a:t>08-05-2023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13376-0BF4-4F04-9BD9-5D8D84A27D6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29396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B013A-92D8-4B40-8A39-6C2C4BD4E92D}" type="datetimeFigureOut">
              <a:rPr lang="en-IN" smtClean="0"/>
              <a:t>08-05-2023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13376-0BF4-4F04-9BD9-5D8D84A27D6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20444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B013A-92D8-4B40-8A39-6C2C4BD4E92D}" type="datetimeFigureOut">
              <a:rPr lang="en-IN" smtClean="0"/>
              <a:t>08-05-2023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13376-0BF4-4F04-9BD9-5D8D84A27D6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375993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B013A-92D8-4B40-8A39-6C2C4BD4E92D}" type="datetimeFigureOut">
              <a:rPr lang="en-IN" smtClean="0"/>
              <a:t>08-05-2023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13376-0BF4-4F04-9BD9-5D8D84A27D6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569311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B013A-92D8-4B40-8A39-6C2C4BD4E92D}" type="datetimeFigureOut">
              <a:rPr lang="en-IN" smtClean="0"/>
              <a:t>08-05-2023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13376-0BF4-4F04-9BD9-5D8D84A27D6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459648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B013A-92D8-4B40-8A39-6C2C4BD4E92D}" type="datetimeFigureOut">
              <a:rPr lang="en-IN" smtClean="0"/>
              <a:t>08-05-2023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13376-0BF4-4F04-9BD9-5D8D84A27D6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750486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9B013A-92D8-4B40-8A39-6C2C4BD4E92D}" type="datetimeFigureOut">
              <a:rPr lang="en-IN" smtClean="0"/>
              <a:t>08-05-2023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E13376-0BF4-4F04-9BD9-5D8D84A27D6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913326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wmf"/><Relationship Id="rId7" Type="http://schemas.openxmlformats.org/officeDocument/2006/relationships/image" Target="../media/image120.wmf"/><Relationship Id="rId2" Type="http://schemas.openxmlformats.org/officeDocument/2006/relationships/oleObject" Target="../embeddings/oleObject11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3.bin"/><Relationship Id="rId5" Type="http://schemas.openxmlformats.org/officeDocument/2006/relationships/image" Target="../media/image119.wmf"/><Relationship Id="rId4" Type="http://schemas.openxmlformats.org/officeDocument/2006/relationships/oleObject" Target="../embeddings/oleObject12.bin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wmf"/><Relationship Id="rId2" Type="http://schemas.openxmlformats.org/officeDocument/2006/relationships/oleObject" Target="../embeddings/oleObject14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2.wmf"/><Relationship Id="rId4" Type="http://schemas.openxmlformats.org/officeDocument/2006/relationships/oleObject" Target="../embeddings/oleObject15.bin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w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5.wmf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6.wmf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7.wmf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jpe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wmf"/><Relationship Id="rId3" Type="http://schemas.openxmlformats.org/officeDocument/2006/relationships/oleObject" Target="../embeddings/oleObject19.bin"/><Relationship Id="rId7" Type="http://schemas.openxmlformats.org/officeDocument/2006/relationships/oleObject" Target="../embeddings/oleObject21.bin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1.wmf"/><Relationship Id="rId5" Type="http://schemas.openxmlformats.org/officeDocument/2006/relationships/oleObject" Target="../embeddings/oleObject20.bin"/><Relationship Id="rId4" Type="http://schemas.openxmlformats.org/officeDocument/2006/relationships/image" Target="../media/image130.wm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wmf"/><Relationship Id="rId2" Type="http://schemas.openxmlformats.org/officeDocument/2006/relationships/oleObject" Target="../embeddings/oleObject22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4.wmf"/><Relationship Id="rId4" Type="http://schemas.openxmlformats.org/officeDocument/2006/relationships/oleObject" Target="../embeddings/oleObject23.bin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jpe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jpe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wmf"/><Relationship Id="rId2" Type="http://schemas.openxmlformats.org/officeDocument/2006/relationships/oleObject" Target="../embeddings/oleObject24.bin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8" Type="http://schemas.openxmlformats.org/officeDocument/2006/relationships/hyperlink" Target="https://rpubs.com/bigcat/260270" TargetMode="External"/><Relationship Id="rId3" Type="http://schemas.openxmlformats.org/officeDocument/2006/relationships/image" Target="../media/image139.wmf"/><Relationship Id="rId7" Type="http://schemas.openxmlformats.org/officeDocument/2006/relationships/image" Target="../media/image141.wmf"/><Relationship Id="rId2" Type="http://schemas.openxmlformats.org/officeDocument/2006/relationships/oleObject" Target="../embeddings/oleObject25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27.bin"/><Relationship Id="rId5" Type="http://schemas.openxmlformats.org/officeDocument/2006/relationships/image" Target="../media/image140.wmf"/><Relationship Id="rId4" Type="http://schemas.openxmlformats.org/officeDocument/2006/relationships/oleObject" Target="../embeddings/oleObject26.bin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wmf"/><Relationship Id="rId2" Type="http://schemas.openxmlformats.org/officeDocument/2006/relationships/oleObject" Target="../embeddings/oleObject28.bin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emf"/><Relationship Id="rId2" Type="http://schemas.openxmlformats.org/officeDocument/2006/relationships/oleObject" Target="../embeddings/oleObject29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4.emf"/><Relationship Id="rId4" Type="http://schemas.openxmlformats.org/officeDocument/2006/relationships/oleObject" Target="../embeddings/oleObject30.bin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wmf"/><Relationship Id="rId2" Type="http://schemas.openxmlformats.org/officeDocument/2006/relationships/oleObject" Target="../embeddings/oleObject31.bin"/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wmf"/><Relationship Id="rId2" Type="http://schemas.openxmlformats.org/officeDocument/2006/relationships/oleObject" Target="../embeddings/oleObject32.bin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7.wmf"/><Relationship Id="rId4" Type="http://schemas.openxmlformats.org/officeDocument/2006/relationships/oleObject" Target="../embeddings/oleObject33.bin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6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4.bin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0.wm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7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7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7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7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wmf"/><Relationship Id="rId2" Type="http://schemas.openxmlformats.org/officeDocument/2006/relationships/oleObject" Target="../embeddings/oleObject35.bin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wmf"/><Relationship Id="rId2" Type="http://schemas.openxmlformats.org/officeDocument/2006/relationships/oleObject" Target="../embeddings/oleObject36.bin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wmf"/><Relationship Id="rId3" Type="http://schemas.openxmlformats.org/officeDocument/2006/relationships/oleObject" Target="../embeddings/oleObject37.bin"/><Relationship Id="rId7" Type="http://schemas.openxmlformats.org/officeDocument/2006/relationships/oleObject" Target="../embeddings/oleObject39.bin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9.wmf"/><Relationship Id="rId5" Type="http://schemas.openxmlformats.org/officeDocument/2006/relationships/oleObject" Target="../embeddings/oleObject38.bin"/><Relationship Id="rId4" Type="http://schemas.openxmlformats.org/officeDocument/2006/relationships/image" Target="../media/image157.wmf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0.bin"/><Relationship Id="rId2" Type="http://schemas.openxmlformats.org/officeDocument/2006/relationships/image" Target="../media/image16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2.wmf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0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wmf"/><Relationship Id="rId2" Type="http://schemas.openxmlformats.org/officeDocument/2006/relationships/oleObject" Target="../embeddings/oleObject41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0.wmf"/><Relationship Id="rId4" Type="http://schemas.openxmlformats.org/officeDocument/2006/relationships/oleObject" Target="../embeddings/oleObject42.bin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wmf"/><Relationship Id="rId7" Type="http://schemas.openxmlformats.org/officeDocument/2006/relationships/image" Target="../media/image1220.png"/><Relationship Id="rId2" Type="http://schemas.openxmlformats.org/officeDocument/2006/relationships/oleObject" Target="../embeddings/oleObject43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0.wmf"/><Relationship Id="rId4" Type="http://schemas.openxmlformats.org/officeDocument/2006/relationships/oleObject" Target="../embeddings/oleObject44.bin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wmf"/><Relationship Id="rId7" Type="http://schemas.openxmlformats.org/officeDocument/2006/relationships/image" Target="../media/image1220.png"/><Relationship Id="rId2" Type="http://schemas.openxmlformats.org/officeDocument/2006/relationships/oleObject" Target="../embeddings/oleObject45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0.wmf"/><Relationship Id="rId4" Type="http://schemas.openxmlformats.org/officeDocument/2006/relationships/oleObject" Target="../embeddings/oleObject46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0.png"/><Relationship Id="rId2" Type="http://schemas.openxmlformats.org/officeDocument/2006/relationships/image" Target="../media/image1360.png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0.png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7.png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jpg"/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0.png"/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0.png"/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7.png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w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w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wmf"/><Relationship Id="rId2" Type="http://schemas.openxmlformats.org/officeDocument/2006/relationships/oleObject" Target="../embeddings/oleObject3.bin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courses.lumenlearning.com/boundless-algebra/chapter/systems-of-equations-in-three-variables/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w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3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wmf"/><Relationship Id="rId2" Type="http://schemas.openxmlformats.org/officeDocument/2006/relationships/oleObject" Target="../embeddings/oleObject5.bin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5" Type="http://schemas.openxmlformats.org/officeDocument/2006/relationships/image" Target="../media/image55.wmf"/><Relationship Id="rId4" Type="http://schemas.openxmlformats.org/officeDocument/2006/relationships/oleObject" Target="../embeddings/oleObject6.bin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wmf"/><Relationship Id="rId2" Type="http://schemas.openxmlformats.org/officeDocument/2006/relationships/oleObject" Target="../embeddings/oleObject7.bin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44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44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0.png"/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8.wmf"/><Relationship Id="rId4" Type="http://schemas.openxmlformats.org/officeDocument/2006/relationships/oleObject" Target="../embeddings/oleObject8.bin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wmf"/><Relationship Id="rId2" Type="http://schemas.openxmlformats.org/officeDocument/2006/relationships/oleObject" Target="../embeddings/oleObject9.bin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3.wmf"/><Relationship Id="rId4" Type="http://schemas.openxmlformats.org/officeDocument/2006/relationships/oleObject" Target="../embeddings/oleObject10.bin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gif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0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0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0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5.gif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0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0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0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0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0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1.png"/><Relationship Id="rId2" Type="http://schemas.openxmlformats.org/officeDocument/2006/relationships/image" Target="../media/image1001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0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1010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03.jp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110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0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792917" cy="6858000"/>
          </a:xfrm>
        </p:spPr>
      </p:pic>
    </p:spTree>
    <p:extLst>
      <p:ext uri="{BB962C8B-B14F-4D97-AF65-F5344CB8AC3E}">
        <p14:creationId xmlns:p14="http://schemas.microsoft.com/office/powerpoint/2010/main" val="35933062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A Bird Eye View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875" y="2074638"/>
            <a:ext cx="8096250" cy="4048125"/>
          </a:xfrm>
          <a:prstGeom prst="rect">
            <a:avLst/>
          </a:prstGeom>
        </p:spPr>
      </p:pic>
      <p:sp>
        <p:nvSpPr>
          <p:cNvPr id="6" name="Down Arrow 5"/>
          <p:cNvSpPr/>
          <p:nvPr/>
        </p:nvSpPr>
        <p:spPr>
          <a:xfrm>
            <a:off x="309093" y="1880315"/>
            <a:ext cx="1764406" cy="1403798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0305147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4887" y="2191309"/>
            <a:ext cx="7772400" cy="2387600"/>
          </a:xfrm>
        </p:spPr>
        <p:txBody>
          <a:bodyPr/>
          <a:lstStyle/>
          <a:p>
            <a:r>
              <a:rPr lang="en-US" b="1" u="sng" dirty="0">
                <a:solidFill>
                  <a:srgbClr val="3333FF"/>
                </a:solidFill>
              </a:rPr>
              <a:t>Probability and Statistics </a:t>
            </a:r>
          </a:p>
        </p:txBody>
      </p:sp>
    </p:spTree>
    <p:extLst>
      <p:ext uri="{BB962C8B-B14F-4D97-AF65-F5344CB8AC3E}">
        <p14:creationId xmlns:p14="http://schemas.microsoft.com/office/powerpoint/2010/main" val="311069035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 descr="tree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447800" y="1676400"/>
            <a:ext cx="6477000" cy="4857750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2506249" y="6581001"/>
            <a:ext cx="46936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Images used are for academic purposes. Copyright to the original author</a:t>
            </a:r>
            <a:endParaRPr lang="en-IN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206548" y="549876"/>
            <a:ext cx="44797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3333FF"/>
                </a:solidFill>
              </a:rPr>
              <a:t>Probability and Statistics -A Gentle overview </a:t>
            </a:r>
            <a:endParaRPr lang="en-IN" b="1" dirty="0">
              <a:solidFill>
                <a:srgbClr val="3333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102417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71152" y="1825625"/>
            <a:ext cx="8441648" cy="4648200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2506249" y="6581001"/>
            <a:ext cx="46936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Images used are for academic purposes. Copyright to the original author</a:t>
            </a:r>
            <a:endParaRPr lang="en-IN" sz="1200" dirty="0"/>
          </a:p>
        </p:txBody>
      </p:sp>
      <p:sp>
        <p:nvSpPr>
          <p:cNvPr id="7" name="TextBox 6"/>
          <p:cNvSpPr txBox="1"/>
          <p:nvPr/>
        </p:nvSpPr>
        <p:spPr>
          <a:xfrm>
            <a:off x="206548" y="549876"/>
            <a:ext cx="44797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3333FF"/>
                </a:solidFill>
              </a:rPr>
              <a:t>Probability and Statistics -A Gentle overview </a:t>
            </a:r>
            <a:endParaRPr lang="en-IN" b="1" dirty="0">
              <a:solidFill>
                <a:srgbClr val="3333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441305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457200" y="1600200"/>
          <a:ext cx="2828925" cy="2640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2829600" imgH="2639880" progId="Word.Document.8">
                  <p:embed/>
                </p:oleObj>
              </mc:Choice>
              <mc:Fallback>
                <p:oleObj name="Document" r:id="rId2" imgW="2829600" imgH="2639880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1600200"/>
                        <a:ext cx="2828925" cy="2640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/>
        </p:nvGraphicFramePr>
        <p:xfrm>
          <a:off x="5638800" y="1676400"/>
          <a:ext cx="2849563" cy="2660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2848680" imgH="2660760" progId="Word.Document.8">
                  <p:embed/>
                </p:oleObj>
              </mc:Choice>
              <mc:Fallback>
                <p:oleObj name="Document" r:id="rId4" imgW="2848680" imgH="2660760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38800" y="1676400"/>
                        <a:ext cx="2849563" cy="2660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/>
        </p:nvGraphicFramePr>
        <p:xfrm>
          <a:off x="3124200" y="3789363"/>
          <a:ext cx="3209925" cy="2763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6" imgW="3210480" imgH="2763000" progId="Word.Document.8">
                  <p:embed/>
                </p:oleObj>
              </mc:Choice>
              <mc:Fallback>
                <p:oleObj name="Document" r:id="rId6" imgW="3210480" imgH="2763000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24200" y="3789363"/>
                        <a:ext cx="3209925" cy="27638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1371600" y="1371600"/>
            <a:ext cx="15716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 b="1">
                <a:latin typeface="Times New Roman" pitchFamily="18" charset="0"/>
              </a:rPr>
              <a:t>Univariate</a:t>
            </a:r>
          </a:p>
        </p:txBody>
      </p:sp>
      <p:sp>
        <p:nvSpPr>
          <p:cNvPr id="8" name="Text Box 7"/>
          <p:cNvSpPr txBox="1">
            <a:spLocks noChangeArrowheads="1"/>
          </p:cNvSpPr>
          <p:nvPr/>
        </p:nvSpPr>
        <p:spPr bwMode="auto">
          <a:xfrm>
            <a:off x="6461125" y="1412875"/>
            <a:ext cx="13843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 b="1">
                <a:latin typeface="Times New Roman" pitchFamily="18" charset="0"/>
              </a:rPr>
              <a:t>Bivariate</a:t>
            </a:r>
          </a:p>
        </p:txBody>
      </p:sp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3962400" y="3810000"/>
            <a:ext cx="151923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 b="1">
                <a:latin typeface="Times New Roman" pitchFamily="18" charset="0"/>
              </a:rPr>
              <a:t>Trivariate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506249" y="6581001"/>
            <a:ext cx="46936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Images used are for academic purposes. Copyright to the original author</a:t>
            </a:r>
            <a:endParaRPr lang="en-IN" sz="1200" dirty="0"/>
          </a:p>
        </p:txBody>
      </p:sp>
      <p:sp>
        <p:nvSpPr>
          <p:cNvPr id="12" name="TextBox 11"/>
          <p:cNvSpPr txBox="1"/>
          <p:nvPr/>
        </p:nvSpPr>
        <p:spPr>
          <a:xfrm>
            <a:off x="206548" y="549876"/>
            <a:ext cx="44797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3333FF"/>
                </a:solidFill>
              </a:rPr>
              <a:t>Probability and Statistics -A Gentle overview </a:t>
            </a:r>
            <a:endParaRPr lang="en-IN" b="1" dirty="0">
              <a:solidFill>
                <a:srgbClr val="3333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784552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2605" y="731837"/>
            <a:ext cx="7886700" cy="1325563"/>
          </a:xfrm>
        </p:spPr>
        <p:txBody>
          <a:bodyPr>
            <a:normAutofit/>
          </a:bodyPr>
          <a:lstStyle/>
          <a:p>
            <a:pPr lvl="0"/>
            <a:r>
              <a:rPr lang="en-GB" dirty="0"/>
              <a:t>Summary statistics</a:t>
            </a:r>
            <a:endParaRPr lang="en-US" dirty="0"/>
          </a:p>
        </p:txBody>
      </p:sp>
      <p:sp>
        <p:nvSpPr>
          <p:cNvPr id="9" name="Content Placeholder 1"/>
          <p:cNvSpPr>
            <a:spLocks noGrp="1"/>
          </p:cNvSpPr>
          <p:nvPr>
            <p:ph idx="1"/>
          </p:nvPr>
        </p:nvSpPr>
        <p:spPr>
          <a:xfrm>
            <a:off x="457200" y="1371600"/>
            <a:ext cx="8507288" cy="480060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dirty="0"/>
              <a:t>Mean =</a:t>
            </a:r>
          </a:p>
          <a:p>
            <a:pPr marL="109728" indent="0">
              <a:buNone/>
            </a:pPr>
            <a:endParaRPr lang="en-GB" sz="2400" dirty="0"/>
          </a:p>
          <a:p>
            <a:pPr marL="109728" indent="0">
              <a:buNone/>
            </a:pPr>
            <a:endParaRPr lang="en-GB" sz="2400" dirty="0"/>
          </a:p>
          <a:p>
            <a:pPr marL="109728" indent="0">
              <a:buNone/>
            </a:pPr>
            <a:r>
              <a:rPr lang="en-GB" sz="2400" dirty="0"/>
              <a:t>Standard deviation (s) is a measure of </a:t>
            </a:r>
          </a:p>
          <a:p>
            <a:pPr marL="109728" indent="0">
              <a:buNone/>
            </a:pPr>
            <a:r>
              <a:rPr lang="en-GB" sz="2400" dirty="0"/>
              <a:t>how much the individuals differ </a:t>
            </a:r>
          </a:p>
          <a:p>
            <a:pPr marL="109728" indent="0">
              <a:buNone/>
            </a:pPr>
            <a:r>
              <a:rPr lang="en-GB" sz="2400" dirty="0"/>
              <a:t>from the mean</a:t>
            </a:r>
          </a:p>
          <a:p>
            <a:pPr marL="109728" indent="0">
              <a:buNone/>
            </a:pPr>
            <a:endParaRPr lang="en-GB" sz="2400" dirty="0"/>
          </a:p>
          <a:p>
            <a:pPr marL="109728" indent="0">
              <a:buNone/>
            </a:pPr>
            <a:r>
              <a:rPr lang="en-GB" sz="2400" dirty="0"/>
              <a:t>Large SD = very spread out data</a:t>
            </a:r>
          </a:p>
          <a:p>
            <a:pPr marL="109728" indent="0">
              <a:buNone/>
            </a:pPr>
            <a:r>
              <a:rPr lang="en-GB" sz="2400" dirty="0"/>
              <a:t>Small SD = there is little variation from the mean</a:t>
            </a:r>
          </a:p>
          <a:p>
            <a:pPr marL="109728" indent="0">
              <a:buNone/>
            </a:pPr>
            <a:endParaRPr lang="en-GB" sz="2400" dirty="0"/>
          </a:p>
          <a:p>
            <a:pPr marL="109728" indent="0">
              <a:buNone/>
            </a:pPr>
            <a:r>
              <a:rPr lang="en-GB" sz="2400" dirty="0"/>
              <a:t>For exam scores, mean = 30.5, SD = 14.46</a:t>
            </a:r>
          </a:p>
          <a:p>
            <a:pPr marL="109728" indent="0">
              <a:buNone/>
            </a:pPr>
            <a:endParaRPr lang="en-GB" sz="2400" dirty="0"/>
          </a:p>
          <a:p>
            <a:pPr marL="109728" indent="0">
              <a:buNone/>
            </a:pPr>
            <a:endParaRPr lang="en-GB" sz="2400" dirty="0"/>
          </a:p>
        </p:txBody>
      </p:sp>
      <p:sp>
        <p:nvSpPr>
          <p:cNvPr id="10" name="Title 2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b" anchorCtr="0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20852538"/>
              </p:ext>
            </p:extLst>
          </p:nvPr>
        </p:nvGraphicFramePr>
        <p:xfrm>
          <a:off x="1872042" y="1357313"/>
          <a:ext cx="1268413" cy="1339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571320" imgH="609480" progId="Equation.3">
                  <p:embed/>
                </p:oleObj>
              </mc:Choice>
              <mc:Fallback>
                <p:oleObj name="Equation" r:id="rId2" imgW="571320" imgH="609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72042" y="1357313"/>
                        <a:ext cx="1268413" cy="13398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66842164"/>
              </p:ext>
            </p:extLst>
          </p:nvPr>
        </p:nvGraphicFramePr>
        <p:xfrm>
          <a:off x="6203950" y="2424112"/>
          <a:ext cx="2311400" cy="1308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143000" imgH="647640" progId="Equation.3">
                  <p:embed/>
                </p:oleObj>
              </mc:Choice>
              <mc:Fallback>
                <p:oleObj name="Equation" r:id="rId4" imgW="1143000" imgH="647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03950" y="2424112"/>
                        <a:ext cx="2311400" cy="13081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2506249" y="6581001"/>
            <a:ext cx="46936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Images used are for academic purposes. Copyright to the original author</a:t>
            </a:r>
            <a:endParaRPr lang="en-IN" sz="1200" dirty="0"/>
          </a:p>
        </p:txBody>
      </p:sp>
      <p:sp>
        <p:nvSpPr>
          <p:cNvPr id="13" name="TextBox 12"/>
          <p:cNvSpPr txBox="1"/>
          <p:nvPr/>
        </p:nvSpPr>
        <p:spPr>
          <a:xfrm>
            <a:off x="206548" y="549876"/>
            <a:ext cx="44797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3333FF"/>
                </a:solidFill>
              </a:rPr>
              <a:t>Probability and Statistics -A Gentle overview </a:t>
            </a:r>
            <a:endParaRPr lang="en-IN" b="1" dirty="0">
              <a:solidFill>
                <a:srgbClr val="3333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167110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3115" y="1690689"/>
            <a:ext cx="6096000" cy="48845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06548" y="549876"/>
            <a:ext cx="44797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3333FF"/>
                </a:solidFill>
              </a:rPr>
              <a:t>Probability and Statistics -A Gentle overview </a:t>
            </a:r>
            <a:endParaRPr lang="en-IN" b="1" dirty="0">
              <a:solidFill>
                <a:srgbClr val="3333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388977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Grp="1" noChangeArrowheads="1"/>
          </p:cNvSpPr>
          <p:nvPr>
            <p:ph type="title"/>
          </p:nvPr>
        </p:nvSpPr>
        <p:spPr>
          <a:xfrm>
            <a:off x="438150" y="871130"/>
            <a:ext cx="7886700" cy="1325563"/>
          </a:xfrm>
        </p:spPr>
        <p:txBody>
          <a:bodyPr/>
          <a:lstStyle/>
          <a:p>
            <a:r>
              <a:rPr lang="en-US" dirty="0"/>
              <a:t>Mean</a:t>
            </a:r>
          </a:p>
        </p:txBody>
      </p:sp>
      <p:sp>
        <p:nvSpPr>
          <p:cNvPr id="808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811298"/>
            <a:ext cx="8229600" cy="1905000"/>
          </a:xfrm>
        </p:spPr>
        <p:txBody>
          <a:bodyPr/>
          <a:lstStyle/>
          <a:p>
            <a:pPr>
              <a:buFont typeface="Wingdings" pitchFamily="2" charset="2"/>
              <a:buNone/>
            </a:pPr>
            <a:r>
              <a:rPr lang="en-US" sz="2400" dirty="0"/>
              <a:t>The mean is the “balance point.”  </a:t>
            </a:r>
          </a:p>
          <a:p>
            <a:pPr>
              <a:buFont typeface="Wingdings" pitchFamily="2" charset="2"/>
              <a:buNone/>
            </a:pPr>
            <a:endParaRPr lang="en-US" dirty="0"/>
          </a:p>
          <a:p>
            <a:pPr>
              <a:buFont typeface="Wingdings" pitchFamily="2" charset="2"/>
              <a:buNone/>
            </a:pPr>
            <a:endParaRPr lang="en-US" dirty="0"/>
          </a:p>
        </p:txBody>
      </p:sp>
      <p:sp>
        <p:nvSpPr>
          <p:cNvPr id="80900" name="Line 4"/>
          <p:cNvSpPr>
            <a:spLocks noChangeShapeType="1"/>
          </p:cNvSpPr>
          <p:nvPr/>
        </p:nvSpPr>
        <p:spPr bwMode="auto">
          <a:xfrm>
            <a:off x="533400" y="3886200"/>
            <a:ext cx="7620000" cy="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80901" name="AutoShape 5"/>
          <p:cNvSpPr>
            <a:spLocks noChangeArrowheads="1"/>
          </p:cNvSpPr>
          <p:nvPr/>
        </p:nvSpPr>
        <p:spPr bwMode="auto">
          <a:xfrm>
            <a:off x="4038600" y="3962400"/>
            <a:ext cx="533400" cy="6096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0902" name="AutoShape 6"/>
          <p:cNvSpPr>
            <a:spLocks noChangeArrowheads="1"/>
          </p:cNvSpPr>
          <p:nvPr/>
        </p:nvSpPr>
        <p:spPr bwMode="auto">
          <a:xfrm>
            <a:off x="1600200" y="3352800"/>
            <a:ext cx="685800" cy="533400"/>
          </a:xfrm>
          <a:prstGeom prst="pentagon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0904" name="AutoShape 8"/>
          <p:cNvSpPr>
            <a:spLocks noChangeArrowheads="1"/>
          </p:cNvSpPr>
          <p:nvPr/>
        </p:nvSpPr>
        <p:spPr bwMode="auto">
          <a:xfrm>
            <a:off x="2971800" y="3352800"/>
            <a:ext cx="685800" cy="533400"/>
          </a:xfrm>
          <a:prstGeom prst="pentagon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0906" name="AutoShape 10"/>
          <p:cNvSpPr>
            <a:spLocks noChangeArrowheads="1"/>
          </p:cNvSpPr>
          <p:nvPr/>
        </p:nvSpPr>
        <p:spPr bwMode="auto">
          <a:xfrm>
            <a:off x="6934200" y="3352800"/>
            <a:ext cx="685800" cy="533400"/>
          </a:xfrm>
          <a:prstGeom prst="pentagon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0908" name="Freeform 12"/>
          <p:cNvSpPr>
            <a:spLocks/>
          </p:cNvSpPr>
          <p:nvPr/>
        </p:nvSpPr>
        <p:spPr bwMode="auto">
          <a:xfrm>
            <a:off x="2316163" y="4267200"/>
            <a:ext cx="1951037" cy="1588"/>
          </a:xfrm>
          <a:custGeom>
            <a:avLst/>
            <a:gdLst/>
            <a:ahLst/>
            <a:cxnLst>
              <a:cxn ang="0">
                <a:pos x="1229" y="0"/>
              </a:cxn>
              <a:cxn ang="0">
                <a:pos x="0" y="1"/>
              </a:cxn>
            </a:cxnLst>
            <a:rect l="0" t="0" r="r" b="b"/>
            <a:pathLst>
              <a:path w="1229" h="1">
                <a:moveTo>
                  <a:pt x="1229" y="0"/>
                </a:moveTo>
                <a:lnTo>
                  <a:pt x="0" y="1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0909" name="Text Box 13"/>
          <p:cNvSpPr txBox="1">
            <a:spLocks noChangeArrowheads="1"/>
          </p:cNvSpPr>
          <p:nvPr/>
        </p:nvSpPr>
        <p:spPr bwMode="auto">
          <a:xfrm>
            <a:off x="1600200" y="4038600"/>
            <a:ext cx="11430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>
                <a:latin typeface="Times New Roman" pitchFamily="18" charset="0"/>
              </a:rPr>
              <a:t>  17                                  units</a:t>
            </a:r>
          </a:p>
        </p:txBody>
      </p:sp>
      <p:sp>
        <p:nvSpPr>
          <p:cNvPr id="80910" name="Line 14"/>
          <p:cNvSpPr>
            <a:spLocks noChangeShapeType="1"/>
          </p:cNvSpPr>
          <p:nvPr/>
        </p:nvSpPr>
        <p:spPr bwMode="auto">
          <a:xfrm flipH="1">
            <a:off x="3657600" y="4419600"/>
            <a:ext cx="609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0911" name="Text Box 15"/>
          <p:cNvSpPr txBox="1">
            <a:spLocks noChangeArrowheads="1"/>
          </p:cNvSpPr>
          <p:nvPr/>
        </p:nvSpPr>
        <p:spPr bwMode="auto">
          <a:xfrm>
            <a:off x="2971800" y="4191000"/>
            <a:ext cx="9906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>
                <a:latin typeface="Times New Roman" pitchFamily="18" charset="0"/>
              </a:rPr>
              <a:t>  4  units</a:t>
            </a:r>
          </a:p>
        </p:txBody>
      </p:sp>
      <p:sp>
        <p:nvSpPr>
          <p:cNvPr id="80912" name="Text Box 16"/>
          <p:cNvSpPr txBox="1">
            <a:spLocks noChangeArrowheads="1"/>
          </p:cNvSpPr>
          <p:nvPr/>
        </p:nvSpPr>
        <p:spPr bwMode="auto">
          <a:xfrm>
            <a:off x="3886200" y="3505200"/>
            <a:ext cx="914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>
                <a:latin typeface="Times New Roman" pitchFamily="18" charset="0"/>
              </a:rPr>
              <a:t> </a:t>
            </a:r>
            <a:r>
              <a:rPr lang="en-US" sz="1600">
                <a:latin typeface="Times New Roman" pitchFamily="18" charset="0"/>
              </a:rPr>
              <a:t>110 cm</a:t>
            </a:r>
          </a:p>
        </p:txBody>
      </p:sp>
      <p:sp>
        <p:nvSpPr>
          <p:cNvPr id="80913" name="Line 17"/>
          <p:cNvSpPr>
            <a:spLocks noChangeShapeType="1"/>
          </p:cNvSpPr>
          <p:nvPr/>
        </p:nvSpPr>
        <p:spPr bwMode="auto">
          <a:xfrm>
            <a:off x="4267200" y="4343400"/>
            <a:ext cx="2667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0914" name="Text Box 18"/>
          <p:cNvSpPr txBox="1">
            <a:spLocks noChangeArrowheads="1"/>
          </p:cNvSpPr>
          <p:nvPr/>
        </p:nvSpPr>
        <p:spPr bwMode="auto">
          <a:xfrm>
            <a:off x="6934200" y="4038600"/>
            <a:ext cx="9906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>
                <a:latin typeface="Times New Roman" pitchFamily="18" charset="0"/>
              </a:rPr>
              <a:t>  21  units</a:t>
            </a:r>
          </a:p>
        </p:txBody>
      </p:sp>
      <p:sp>
        <p:nvSpPr>
          <p:cNvPr id="80916" name="Text Box 20"/>
          <p:cNvSpPr txBox="1">
            <a:spLocks noChangeArrowheads="1"/>
          </p:cNvSpPr>
          <p:nvPr/>
        </p:nvSpPr>
        <p:spPr bwMode="auto">
          <a:xfrm>
            <a:off x="3962400" y="4572000"/>
            <a:ext cx="838200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>
                <a:latin typeface="Times New Roman" pitchFamily="18" charset="0"/>
              </a:rPr>
              <a:t>  0  units</a:t>
            </a:r>
          </a:p>
        </p:txBody>
      </p:sp>
      <p:sp>
        <p:nvSpPr>
          <p:cNvPr id="80920" name="Freeform 24"/>
          <p:cNvSpPr>
            <a:spLocks/>
          </p:cNvSpPr>
          <p:nvPr/>
        </p:nvSpPr>
        <p:spPr bwMode="auto">
          <a:xfrm>
            <a:off x="7848600" y="3429000"/>
            <a:ext cx="241300" cy="9144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44" y="288"/>
              </a:cxn>
              <a:cxn ang="0">
                <a:pos x="48" y="576"/>
              </a:cxn>
            </a:cxnLst>
            <a:rect l="0" t="0" r="r" b="b"/>
            <a:pathLst>
              <a:path w="152" h="576">
                <a:moveTo>
                  <a:pt x="0" y="0"/>
                </a:moveTo>
                <a:cubicBezTo>
                  <a:pt x="68" y="96"/>
                  <a:pt x="136" y="192"/>
                  <a:pt x="144" y="288"/>
                </a:cubicBezTo>
                <a:cubicBezTo>
                  <a:pt x="152" y="384"/>
                  <a:pt x="64" y="528"/>
                  <a:pt x="48" y="576"/>
                </a:cubicBezTo>
              </a:path>
            </a:pathLst>
          </a:custGeom>
          <a:noFill/>
          <a:ln w="9525" cap="flat">
            <a:solidFill>
              <a:schemeClr val="tx1"/>
            </a:solidFill>
            <a:prstDash val="sysDot"/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2506249" y="6581001"/>
            <a:ext cx="46936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Images used are for academic purposes. Copyright to the original author</a:t>
            </a:r>
            <a:endParaRPr lang="en-IN" sz="1200" dirty="0"/>
          </a:p>
        </p:txBody>
      </p:sp>
      <p:sp>
        <p:nvSpPr>
          <p:cNvPr id="19" name="TextBox 18"/>
          <p:cNvSpPr txBox="1"/>
          <p:nvPr/>
        </p:nvSpPr>
        <p:spPr>
          <a:xfrm>
            <a:off x="206548" y="549876"/>
            <a:ext cx="44797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3333FF"/>
                </a:solidFill>
              </a:rPr>
              <a:t>Probability and Statistics -A Gentle overview </a:t>
            </a:r>
            <a:endParaRPr lang="en-IN" b="1" dirty="0">
              <a:solidFill>
                <a:srgbClr val="3333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764756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title"/>
          </p:nvPr>
        </p:nvSpPr>
        <p:spPr>
          <a:xfrm>
            <a:off x="371072" y="867568"/>
            <a:ext cx="7886700" cy="1325563"/>
          </a:xfrm>
        </p:spPr>
        <p:txBody>
          <a:bodyPr/>
          <a:lstStyle/>
          <a:p>
            <a:r>
              <a:rPr lang="en-US" dirty="0"/>
              <a:t>Mean</a:t>
            </a:r>
          </a:p>
        </p:txBody>
      </p:sp>
      <p:sp>
        <p:nvSpPr>
          <p:cNvPr id="819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571500" indent="-571500">
              <a:buFont typeface="Wingdings" pitchFamily="2" charset="2"/>
              <a:buAutoNum type="arabicPeriod"/>
            </a:pPr>
            <a:r>
              <a:rPr lang="en-US"/>
              <a:t>Means can be badly affected by outliers (data points with extreme values unlike the rest) </a:t>
            </a:r>
          </a:p>
          <a:p>
            <a:pPr marL="571500" indent="-571500">
              <a:buFont typeface="Wingdings" pitchFamily="2" charset="2"/>
              <a:buAutoNum type="arabicPeriod"/>
            </a:pPr>
            <a:r>
              <a:rPr lang="en-US"/>
              <a:t>Outliers can make the mean a bad measure of central tendency or common experience</a:t>
            </a:r>
          </a:p>
          <a:p>
            <a:pPr marL="571500" indent="-571500">
              <a:buFont typeface="Wingdings" pitchFamily="2" charset="2"/>
              <a:buAutoNum type="arabicPeriod"/>
            </a:pPr>
            <a:endParaRPr lang="en-US"/>
          </a:p>
        </p:txBody>
      </p:sp>
      <p:sp>
        <p:nvSpPr>
          <p:cNvPr id="81924" name="Line 4"/>
          <p:cNvSpPr>
            <a:spLocks noChangeShapeType="1"/>
          </p:cNvSpPr>
          <p:nvPr/>
        </p:nvSpPr>
        <p:spPr bwMode="auto">
          <a:xfrm>
            <a:off x="1143000" y="5791200"/>
            <a:ext cx="7315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81925" name="AutoShape 5"/>
          <p:cNvSpPr>
            <a:spLocks noChangeArrowheads="1"/>
          </p:cNvSpPr>
          <p:nvPr/>
        </p:nvSpPr>
        <p:spPr bwMode="auto">
          <a:xfrm>
            <a:off x="2438400" y="5791200"/>
            <a:ext cx="533400" cy="3810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1926" name="Freeform 6"/>
          <p:cNvSpPr>
            <a:spLocks/>
          </p:cNvSpPr>
          <p:nvPr/>
        </p:nvSpPr>
        <p:spPr bwMode="auto">
          <a:xfrm>
            <a:off x="1143000" y="4953000"/>
            <a:ext cx="7239000" cy="863600"/>
          </a:xfrm>
          <a:custGeom>
            <a:avLst/>
            <a:gdLst/>
            <a:ahLst/>
            <a:cxnLst>
              <a:cxn ang="0">
                <a:pos x="0" y="496"/>
              </a:cxn>
              <a:cxn ang="0">
                <a:pos x="240" y="16"/>
              </a:cxn>
              <a:cxn ang="0">
                <a:pos x="1104" y="400"/>
              </a:cxn>
              <a:cxn ang="0">
                <a:pos x="4560" y="544"/>
              </a:cxn>
            </a:cxnLst>
            <a:rect l="0" t="0" r="r" b="b"/>
            <a:pathLst>
              <a:path w="4560" h="544">
                <a:moveTo>
                  <a:pt x="0" y="496"/>
                </a:moveTo>
                <a:cubicBezTo>
                  <a:pt x="28" y="264"/>
                  <a:pt x="56" y="32"/>
                  <a:pt x="240" y="16"/>
                </a:cubicBezTo>
                <a:cubicBezTo>
                  <a:pt x="424" y="0"/>
                  <a:pt x="384" y="312"/>
                  <a:pt x="1104" y="400"/>
                </a:cubicBezTo>
                <a:cubicBezTo>
                  <a:pt x="1824" y="488"/>
                  <a:pt x="3984" y="520"/>
                  <a:pt x="4560" y="544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81927" name="Text Box 7"/>
          <p:cNvSpPr txBox="1">
            <a:spLocks noChangeArrowheads="1"/>
          </p:cNvSpPr>
          <p:nvPr/>
        </p:nvSpPr>
        <p:spPr bwMode="auto">
          <a:xfrm>
            <a:off x="1066800" y="6019800"/>
            <a:ext cx="16002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All of Us</a:t>
            </a:r>
          </a:p>
        </p:txBody>
      </p:sp>
      <p:sp>
        <p:nvSpPr>
          <p:cNvPr id="81928" name="Text Box 8"/>
          <p:cNvSpPr txBox="1">
            <a:spLocks noChangeArrowheads="1"/>
          </p:cNvSpPr>
          <p:nvPr/>
        </p:nvSpPr>
        <p:spPr bwMode="auto">
          <a:xfrm>
            <a:off x="7239000" y="5867400"/>
            <a:ext cx="13716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 err="1"/>
              <a:t>Ambani</a:t>
            </a:r>
            <a:endParaRPr lang="en-US" dirty="0"/>
          </a:p>
        </p:txBody>
      </p:sp>
      <p:sp>
        <p:nvSpPr>
          <p:cNvPr id="81929" name="Text Box 9"/>
          <p:cNvSpPr txBox="1">
            <a:spLocks noChangeArrowheads="1"/>
          </p:cNvSpPr>
          <p:nvPr/>
        </p:nvSpPr>
        <p:spPr bwMode="auto">
          <a:xfrm>
            <a:off x="2286000" y="6248400"/>
            <a:ext cx="16002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Mean</a:t>
            </a:r>
          </a:p>
        </p:txBody>
      </p:sp>
      <p:sp>
        <p:nvSpPr>
          <p:cNvPr id="81930" name="Text Box 10"/>
          <p:cNvSpPr txBox="1">
            <a:spLocks noChangeArrowheads="1"/>
          </p:cNvSpPr>
          <p:nvPr/>
        </p:nvSpPr>
        <p:spPr bwMode="auto">
          <a:xfrm>
            <a:off x="7239000" y="6172200"/>
            <a:ext cx="16002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  Outlier</a:t>
            </a:r>
          </a:p>
        </p:txBody>
      </p:sp>
      <p:sp>
        <p:nvSpPr>
          <p:cNvPr id="81931" name="Text Box 11"/>
          <p:cNvSpPr txBox="1">
            <a:spLocks noChangeArrowheads="1"/>
          </p:cNvSpPr>
          <p:nvPr/>
        </p:nvSpPr>
        <p:spPr bwMode="auto">
          <a:xfrm>
            <a:off x="2667000" y="4487863"/>
            <a:ext cx="3657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>
                <a:latin typeface="Times New Roman" pitchFamily="18" charset="0"/>
              </a:rPr>
              <a:t>Income in the India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06548" y="549876"/>
            <a:ext cx="44797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3333FF"/>
                </a:solidFill>
              </a:rPr>
              <a:t>Probability and Statistics -A Gentle overview </a:t>
            </a:r>
            <a:endParaRPr lang="en-IN" b="1" dirty="0">
              <a:solidFill>
                <a:srgbClr val="3333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3672530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 noChangeArrowheads="1"/>
          </p:cNvSpPr>
          <p:nvPr>
            <p:ph type="title"/>
          </p:nvPr>
        </p:nvSpPr>
        <p:spPr>
          <a:xfrm>
            <a:off x="422588" y="815887"/>
            <a:ext cx="7886700" cy="1325563"/>
          </a:xfrm>
        </p:spPr>
        <p:txBody>
          <a:bodyPr/>
          <a:lstStyle/>
          <a:p>
            <a:r>
              <a:rPr lang="en-US" dirty="0"/>
              <a:t>Median	</a:t>
            </a:r>
          </a:p>
        </p:txBody>
      </p:sp>
      <p:sp>
        <p:nvSpPr>
          <p:cNvPr id="829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 sz="2600"/>
              <a:t>The middle value when a variable’s values are ranked in order; the point that divides a distribution into two equal halves.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endParaRPr lang="en-US" sz="2600"/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 sz="2600"/>
              <a:t>When data are listed in order, the median is the point at which 50% of the cases are above and 50% below it.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endParaRPr lang="en-US" sz="2600"/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 sz="2600"/>
              <a:t>The 50</a:t>
            </a:r>
            <a:r>
              <a:rPr lang="en-US" sz="2600" baseline="30000"/>
              <a:t>th</a:t>
            </a:r>
            <a:r>
              <a:rPr lang="en-US" sz="2600"/>
              <a:t> percentile.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endParaRPr lang="en-US" sz="2600"/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 sz="2600"/>
              <a:t>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06548" y="549876"/>
            <a:ext cx="44797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3333FF"/>
                </a:solidFill>
              </a:rPr>
              <a:t>Probability and Statistics -A Gentle overview </a:t>
            </a:r>
            <a:endParaRPr lang="en-IN" b="1" dirty="0">
              <a:solidFill>
                <a:srgbClr val="3333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978783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Grp="1" noChangeArrowheads="1"/>
          </p:cNvSpPr>
          <p:nvPr>
            <p:ph type="title"/>
          </p:nvPr>
        </p:nvSpPr>
        <p:spPr>
          <a:xfrm>
            <a:off x="3850515" y="708818"/>
            <a:ext cx="7886700" cy="1325563"/>
          </a:xfrm>
        </p:spPr>
        <p:txBody>
          <a:bodyPr/>
          <a:lstStyle/>
          <a:p>
            <a:r>
              <a:rPr lang="en-US" dirty="0"/>
              <a:t>Median</a:t>
            </a:r>
          </a:p>
        </p:txBody>
      </p:sp>
      <p:sp>
        <p:nvSpPr>
          <p:cNvPr id="83971" name="Line 3"/>
          <p:cNvSpPr>
            <a:spLocks noChangeShapeType="1"/>
          </p:cNvSpPr>
          <p:nvPr/>
        </p:nvSpPr>
        <p:spPr bwMode="auto">
          <a:xfrm flipH="1">
            <a:off x="3263107" y="4430624"/>
            <a:ext cx="1905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83972" name="Text Box 4"/>
          <p:cNvSpPr txBox="1">
            <a:spLocks noChangeArrowheads="1"/>
          </p:cNvSpPr>
          <p:nvPr/>
        </p:nvSpPr>
        <p:spPr bwMode="auto">
          <a:xfrm>
            <a:off x="5410200" y="3657600"/>
            <a:ext cx="3505200" cy="779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Median = 109 </a:t>
            </a:r>
          </a:p>
          <a:p>
            <a:pPr>
              <a:spcBef>
                <a:spcPct val="50000"/>
              </a:spcBef>
            </a:pPr>
            <a:r>
              <a:rPr lang="en-US"/>
              <a:t>(six cases above, six below)</a:t>
            </a:r>
          </a:p>
        </p:txBody>
      </p:sp>
      <p:sp>
        <p:nvSpPr>
          <p:cNvPr id="83973" name="Rectangle 5"/>
          <p:cNvSpPr>
            <a:spLocks noGrp="1" noChangeArrowheads="1"/>
          </p:cNvSpPr>
          <p:nvPr>
            <p:ph type="body" sz="half" idx="1"/>
          </p:nvPr>
        </p:nvSpPr>
        <p:spPr>
          <a:xfrm>
            <a:off x="177007" y="1693863"/>
            <a:ext cx="4038600" cy="5486400"/>
          </a:xfrm>
          <a:noFill/>
          <a:ln/>
        </p:spPr>
        <p:txBody>
          <a:bodyPr>
            <a:normAutofit lnSpcReduction="10000"/>
          </a:bodyPr>
          <a:lstStyle/>
          <a:p>
            <a:pPr>
              <a:buFont typeface="Wingdings" pitchFamily="2" charset="2"/>
              <a:buNone/>
            </a:pPr>
            <a:r>
              <a:rPr lang="en-US" sz="2200" dirty="0"/>
              <a:t>Class A--IQs of 13 Students	</a:t>
            </a:r>
          </a:p>
          <a:p>
            <a:pPr>
              <a:buFont typeface="Wingdings" pitchFamily="2" charset="2"/>
              <a:buNone/>
            </a:pPr>
            <a:r>
              <a:rPr lang="en-US" sz="2000" dirty="0"/>
              <a:t>			89</a:t>
            </a:r>
          </a:p>
          <a:p>
            <a:pPr>
              <a:buFont typeface="Wingdings" pitchFamily="2" charset="2"/>
              <a:buNone/>
            </a:pPr>
            <a:r>
              <a:rPr lang="en-US" sz="2000" dirty="0"/>
              <a:t>			93</a:t>
            </a:r>
          </a:p>
          <a:p>
            <a:pPr>
              <a:buFont typeface="Wingdings" pitchFamily="2" charset="2"/>
              <a:buNone/>
            </a:pPr>
            <a:r>
              <a:rPr lang="en-US" sz="2000" dirty="0"/>
              <a:t>			97</a:t>
            </a:r>
          </a:p>
          <a:p>
            <a:pPr>
              <a:buFont typeface="Wingdings" pitchFamily="2" charset="2"/>
              <a:buNone/>
            </a:pPr>
            <a:r>
              <a:rPr lang="en-US" sz="2000" dirty="0"/>
              <a:t>			98</a:t>
            </a:r>
          </a:p>
          <a:p>
            <a:pPr>
              <a:buFont typeface="Wingdings" pitchFamily="2" charset="2"/>
              <a:buNone/>
            </a:pPr>
            <a:r>
              <a:rPr lang="en-US" sz="2000" dirty="0"/>
              <a:t>			102</a:t>
            </a:r>
          </a:p>
          <a:p>
            <a:pPr>
              <a:buFont typeface="Wingdings" pitchFamily="2" charset="2"/>
              <a:buNone/>
            </a:pPr>
            <a:r>
              <a:rPr lang="en-US" sz="2000" dirty="0"/>
              <a:t>			106</a:t>
            </a:r>
          </a:p>
          <a:p>
            <a:pPr>
              <a:buFont typeface="Wingdings" pitchFamily="2" charset="2"/>
              <a:buNone/>
            </a:pPr>
            <a:r>
              <a:rPr lang="en-US" sz="2000" dirty="0"/>
              <a:t>			109</a:t>
            </a:r>
          </a:p>
          <a:p>
            <a:pPr>
              <a:buFont typeface="Wingdings" pitchFamily="2" charset="2"/>
              <a:buNone/>
            </a:pPr>
            <a:r>
              <a:rPr lang="en-US" sz="2000" dirty="0"/>
              <a:t>			110		</a:t>
            </a:r>
          </a:p>
          <a:p>
            <a:pPr>
              <a:buFont typeface="Wingdings" pitchFamily="2" charset="2"/>
              <a:buNone/>
            </a:pPr>
            <a:r>
              <a:rPr lang="en-US" sz="2000" dirty="0"/>
              <a:t>			115</a:t>
            </a:r>
          </a:p>
          <a:p>
            <a:pPr>
              <a:buFont typeface="Wingdings" pitchFamily="2" charset="2"/>
              <a:buNone/>
            </a:pPr>
            <a:r>
              <a:rPr lang="en-US" sz="2000" dirty="0"/>
              <a:t>			119		</a:t>
            </a:r>
          </a:p>
          <a:p>
            <a:pPr>
              <a:buFont typeface="Wingdings" pitchFamily="2" charset="2"/>
              <a:buNone/>
            </a:pPr>
            <a:r>
              <a:rPr lang="en-US" sz="2000" dirty="0"/>
              <a:t>			128		</a:t>
            </a:r>
          </a:p>
          <a:p>
            <a:pPr>
              <a:buFont typeface="Wingdings" pitchFamily="2" charset="2"/>
              <a:buNone/>
            </a:pPr>
            <a:r>
              <a:rPr lang="en-US" sz="2000" dirty="0"/>
              <a:t>			131				140					</a:t>
            </a:r>
          </a:p>
        </p:txBody>
      </p:sp>
      <p:sp>
        <p:nvSpPr>
          <p:cNvPr id="83974" name="Freeform 6"/>
          <p:cNvSpPr>
            <a:spLocks/>
          </p:cNvSpPr>
          <p:nvPr/>
        </p:nvSpPr>
        <p:spPr bwMode="auto">
          <a:xfrm>
            <a:off x="1913024" y="4437063"/>
            <a:ext cx="1066800" cy="158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672" y="0"/>
              </a:cxn>
            </a:cxnLst>
            <a:rect l="0" t="0" r="r" b="b"/>
            <a:pathLst>
              <a:path w="672" h="1">
                <a:moveTo>
                  <a:pt x="0" y="0"/>
                </a:moveTo>
                <a:lnTo>
                  <a:pt x="672" y="0"/>
                </a:lnTo>
              </a:path>
            </a:pathLst>
          </a:custGeom>
          <a:noFill/>
          <a:ln w="9525" cap="flat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06548" y="549876"/>
            <a:ext cx="44797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3333FF"/>
                </a:solidFill>
              </a:rPr>
              <a:t>Probability and Statistics -A Gentle overview </a:t>
            </a:r>
            <a:endParaRPr lang="en-IN" b="1" dirty="0">
              <a:solidFill>
                <a:srgbClr val="3333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60462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A Bird Eye View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425" y="2253871"/>
            <a:ext cx="8439150" cy="286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50966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Median</a:t>
            </a:r>
          </a:p>
        </p:txBody>
      </p:sp>
      <p:sp>
        <p:nvSpPr>
          <p:cNvPr id="84995" name="Line 3"/>
          <p:cNvSpPr>
            <a:spLocks noChangeShapeType="1"/>
          </p:cNvSpPr>
          <p:nvPr/>
        </p:nvSpPr>
        <p:spPr bwMode="auto">
          <a:xfrm flipH="1">
            <a:off x="3276600" y="4648200"/>
            <a:ext cx="1905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84996" name="Text Box 4"/>
          <p:cNvSpPr txBox="1">
            <a:spLocks noChangeArrowheads="1"/>
          </p:cNvSpPr>
          <p:nvPr/>
        </p:nvSpPr>
        <p:spPr bwMode="auto">
          <a:xfrm>
            <a:off x="5486400" y="4419600"/>
            <a:ext cx="3505200" cy="1192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Median = 109.5</a:t>
            </a:r>
          </a:p>
          <a:p>
            <a:pPr>
              <a:spcBef>
                <a:spcPct val="50000"/>
              </a:spcBef>
            </a:pPr>
            <a:r>
              <a:rPr lang="en-US"/>
              <a:t>109 + 110 = 219/2 = 109.5</a:t>
            </a:r>
          </a:p>
          <a:p>
            <a:pPr>
              <a:spcBef>
                <a:spcPct val="50000"/>
              </a:spcBef>
            </a:pPr>
            <a:r>
              <a:rPr lang="en-US"/>
              <a:t>(six cases above, six below)</a:t>
            </a:r>
          </a:p>
        </p:txBody>
      </p:sp>
      <p:sp>
        <p:nvSpPr>
          <p:cNvPr id="84997" name="Rectangle 5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371600"/>
            <a:ext cx="6629400" cy="5486400"/>
          </a:xfrm>
          <a:noFill/>
          <a:ln/>
        </p:spPr>
        <p:txBody>
          <a:bodyPr>
            <a:normAutofit lnSpcReduction="10000"/>
          </a:bodyPr>
          <a:lstStyle/>
          <a:p>
            <a:pPr>
              <a:buFont typeface="Wingdings" pitchFamily="2" charset="2"/>
              <a:buNone/>
            </a:pPr>
            <a:r>
              <a:rPr lang="en-US" sz="2200" dirty="0"/>
              <a:t>If the first student were to drop out of Class A, there would be a new median:	</a:t>
            </a:r>
          </a:p>
          <a:p>
            <a:pPr>
              <a:buFont typeface="Wingdings" pitchFamily="2" charset="2"/>
              <a:buNone/>
            </a:pPr>
            <a:r>
              <a:rPr lang="en-US" sz="2000" dirty="0"/>
              <a:t>			89</a:t>
            </a:r>
          </a:p>
          <a:p>
            <a:pPr>
              <a:buFont typeface="Wingdings" pitchFamily="2" charset="2"/>
              <a:buNone/>
            </a:pPr>
            <a:r>
              <a:rPr lang="en-US" sz="2000" dirty="0"/>
              <a:t>			93</a:t>
            </a:r>
          </a:p>
          <a:p>
            <a:pPr>
              <a:buFont typeface="Wingdings" pitchFamily="2" charset="2"/>
              <a:buNone/>
            </a:pPr>
            <a:r>
              <a:rPr lang="en-US" sz="2000" dirty="0"/>
              <a:t>			97</a:t>
            </a:r>
          </a:p>
          <a:p>
            <a:pPr>
              <a:buFont typeface="Wingdings" pitchFamily="2" charset="2"/>
              <a:buNone/>
            </a:pPr>
            <a:r>
              <a:rPr lang="en-US" sz="2000" dirty="0"/>
              <a:t>			98</a:t>
            </a:r>
          </a:p>
          <a:p>
            <a:pPr>
              <a:buFont typeface="Wingdings" pitchFamily="2" charset="2"/>
              <a:buNone/>
            </a:pPr>
            <a:r>
              <a:rPr lang="en-US" sz="2000" dirty="0"/>
              <a:t>			102</a:t>
            </a:r>
          </a:p>
          <a:p>
            <a:pPr>
              <a:buFont typeface="Wingdings" pitchFamily="2" charset="2"/>
              <a:buNone/>
            </a:pPr>
            <a:r>
              <a:rPr lang="en-US" sz="2000" dirty="0"/>
              <a:t>			106</a:t>
            </a:r>
          </a:p>
          <a:p>
            <a:pPr>
              <a:buFont typeface="Wingdings" pitchFamily="2" charset="2"/>
              <a:buNone/>
            </a:pPr>
            <a:r>
              <a:rPr lang="en-US" sz="2000" dirty="0"/>
              <a:t>			109</a:t>
            </a:r>
          </a:p>
          <a:p>
            <a:pPr>
              <a:buFont typeface="Wingdings" pitchFamily="2" charset="2"/>
              <a:buNone/>
            </a:pPr>
            <a:r>
              <a:rPr lang="en-US" sz="2000" dirty="0"/>
              <a:t>			110		</a:t>
            </a:r>
          </a:p>
          <a:p>
            <a:pPr>
              <a:buFont typeface="Wingdings" pitchFamily="2" charset="2"/>
              <a:buNone/>
            </a:pPr>
            <a:r>
              <a:rPr lang="en-US" sz="2000" dirty="0"/>
              <a:t>			115</a:t>
            </a:r>
          </a:p>
          <a:p>
            <a:pPr>
              <a:buFont typeface="Wingdings" pitchFamily="2" charset="2"/>
              <a:buNone/>
            </a:pPr>
            <a:r>
              <a:rPr lang="en-US" sz="2000" dirty="0"/>
              <a:t>			119		</a:t>
            </a:r>
          </a:p>
          <a:p>
            <a:pPr>
              <a:buFont typeface="Wingdings" pitchFamily="2" charset="2"/>
              <a:buNone/>
            </a:pPr>
            <a:r>
              <a:rPr lang="en-US" sz="2000" dirty="0"/>
              <a:t>			128		</a:t>
            </a:r>
          </a:p>
          <a:p>
            <a:pPr>
              <a:buFont typeface="Wingdings" pitchFamily="2" charset="2"/>
              <a:buNone/>
            </a:pPr>
            <a:r>
              <a:rPr lang="en-US" sz="2000" dirty="0"/>
              <a:t>			131				</a:t>
            </a:r>
          </a:p>
          <a:p>
            <a:pPr>
              <a:buFont typeface="Wingdings" pitchFamily="2" charset="2"/>
              <a:buNone/>
            </a:pPr>
            <a:r>
              <a:rPr lang="en-US" sz="2000" dirty="0"/>
              <a:t>			140					</a:t>
            </a:r>
          </a:p>
        </p:txBody>
      </p:sp>
      <p:sp>
        <p:nvSpPr>
          <p:cNvPr id="84998" name="Freeform 6"/>
          <p:cNvSpPr>
            <a:spLocks/>
          </p:cNvSpPr>
          <p:nvPr/>
        </p:nvSpPr>
        <p:spPr bwMode="auto">
          <a:xfrm>
            <a:off x="1981200" y="4648200"/>
            <a:ext cx="1066800" cy="158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672" y="0"/>
              </a:cxn>
            </a:cxnLst>
            <a:rect l="0" t="0" r="r" b="b"/>
            <a:pathLst>
              <a:path w="672" h="1">
                <a:moveTo>
                  <a:pt x="0" y="0"/>
                </a:moveTo>
                <a:lnTo>
                  <a:pt x="672" y="0"/>
                </a:lnTo>
              </a:path>
            </a:pathLst>
          </a:custGeom>
          <a:noFill/>
          <a:ln w="9525" cap="flat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4999" name="Freeform 7"/>
          <p:cNvSpPr>
            <a:spLocks/>
          </p:cNvSpPr>
          <p:nvPr/>
        </p:nvSpPr>
        <p:spPr bwMode="auto">
          <a:xfrm>
            <a:off x="2362200" y="2133600"/>
            <a:ext cx="542925" cy="24606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93" y="83"/>
              </a:cxn>
              <a:cxn ang="0">
                <a:pos x="311" y="103"/>
              </a:cxn>
              <a:cxn ang="0">
                <a:pos x="342" y="155"/>
              </a:cxn>
            </a:cxnLst>
            <a:rect l="0" t="0" r="r" b="b"/>
            <a:pathLst>
              <a:path w="342" h="155">
                <a:moveTo>
                  <a:pt x="0" y="0"/>
                </a:moveTo>
                <a:cubicBezTo>
                  <a:pt x="24" y="71"/>
                  <a:pt x="12" y="73"/>
                  <a:pt x="93" y="83"/>
                </a:cubicBezTo>
                <a:cubicBezTo>
                  <a:pt x="165" y="92"/>
                  <a:pt x="311" y="103"/>
                  <a:pt x="311" y="103"/>
                </a:cubicBezTo>
                <a:cubicBezTo>
                  <a:pt x="324" y="143"/>
                  <a:pt x="313" y="126"/>
                  <a:pt x="342" y="155"/>
                </a:cubicBezTo>
              </a:path>
            </a:pathLst>
          </a:custGeom>
          <a:noFill/>
          <a:ln w="9525">
            <a:solidFill>
              <a:srgbClr val="FD031B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5000" name="Freeform 8"/>
          <p:cNvSpPr>
            <a:spLocks/>
          </p:cNvSpPr>
          <p:nvPr/>
        </p:nvSpPr>
        <p:spPr bwMode="auto">
          <a:xfrm>
            <a:off x="2362200" y="2057400"/>
            <a:ext cx="377825" cy="460375"/>
          </a:xfrm>
          <a:custGeom>
            <a:avLst/>
            <a:gdLst/>
            <a:ahLst/>
            <a:cxnLst>
              <a:cxn ang="0">
                <a:pos x="238" y="0"/>
              </a:cxn>
              <a:cxn ang="0">
                <a:pos x="93" y="114"/>
              </a:cxn>
              <a:cxn ang="0">
                <a:pos x="31" y="228"/>
              </a:cxn>
              <a:cxn ang="0">
                <a:pos x="21" y="259"/>
              </a:cxn>
              <a:cxn ang="0">
                <a:pos x="0" y="290"/>
              </a:cxn>
            </a:cxnLst>
            <a:rect l="0" t="0" r="r" b="b"/>
            <a:pathLst>
              <a:path w="238" h="290">
                <a:moveTo>
                  <a:pt x="238" y="0"/>
                </a:moveTo>
                <a:cubicBezTo>
                  <a:pt x="171" y="22"/>
                  <a:pt x="148" y="77"/>
                  <a:pt x="93" y="114"/>
                </a:cubicBezTo>
                <a:cubicBezTo>
                  <a:pt x="73" y="163"/>
                  <a:pt x="68" y="190"/>
                  <a:pt x="31" y="228"/>
                </a:cubicBezTo>
                <a:cubicBezTo>
                  <a:pt x="28" y="238"/>
                  <a:pt x="26" y="249"/>
                  <a:pt x="21" y="259"/>
                </a:cubicBezTo>
                <a:cubicBezTo>
                  <a:pt x="15" y="270"/>
                  <a:pt x="0" y="290"/>
                  <a:pt x="0" y="290"/>
                </a:cubicBezTo>
              </a:path>
            </a:pathLst>
          </a:custGeom>
          <a:noFill/>
          <a:ln w="9525">
            <a:solidFill>
              <a:srgbClr val="FD031B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22324" y="314365"/>
            <a:ext cx="44797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3333FF"/>
                </a:solidFill>
              </a:rPr>
              <a:t>Probability and Statistics -A Gentle overview </a:t>
            </a:r>
            <a:endParaRPr lang="en-IN" b="1" dirty="0">
              <a:solidFill>
                <a:srgbClr val="3333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1241334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Median	</a:t>
            </a:r>
          </a:p>
        </p:txBody>
      </p:sp>
      <p:sp>
        <p:nvSpPr>
          <p:cNvPr id="860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571500" indent="-571500">
              <a:buFont typeface="Wingdings" pitchFamily="2" charset="2"/>
              <a:buAutoNum type="arabicPeriod"/>
            </a:pPr>
            <a:r>
              <a:rPr lang="en-US" dirty="0"/>
              <a:t>The median is unaffected by outliers, making it a better measure of central tendency, better describing the “typical person” than the mean when data are skewed.</a:t>
            </a:r>
          </a:p>
          <a:p>
            <a:pPr marL="571500" indent="-571500">
              <a:buFont typeface="Wingdings" pitchFamily="2" charset="2"/>
              <a:buAutoNum type="arabicPeriod"/>
            </a:pPr>
            <a:endParaRPr lang="en-US" dirty="0"/>
          </a:p>
          <a:p>
            <a:pPr marL="571500" indent="-571500">
              <a:buFont typeface="Wingdings" pitchFamily="2" charset="2"/>
              <a:buNone/>
            </a:pPr>
            <a:endParaRPr lang="en-US" dirty="0"/>
          </a:p>
        </p:txBody>
      </p:sp>
      <p:sp>
        <p:nvSpPr>
          <p:cNvPr id="86020" name="Freeform 4"/>
          <p:cNvSpPr>
            <a:spLocks/>
          </p:cNvSpPr>
          <p:nvPr/>
        </p:nvSpPr>
        <p:spPr bwMode="auto">
          <a:xfrm>
            <a:off x="1143000" y="5105400"/>
            <a:ext cx="7239000" cy="863600"/>
          </a:xfrm>
          <a:custGeom>
            <a:avLst/>
            <a:gdLst/>
            <a:ahLst/>
            <a:cxnLst>
              <a:cxn ang="0">
                <a:pos x="0" y="496"/>
              </a:cxn>
              <a:cxn ang="0">
                <a:pos x="240" y="16"/>
              </a:cxn>
              <a:cxn ang="0">
                <a:pos x="1104" y="400"/>
              </a:cxn>
              <a:cxn ang="0">
                <a:pos x="4560" y="544"/>
              </a:cxn>
            </a:cxnLst>
            <a:rect l="0" t="0" r="r" b="b"/>
            <a:pathLst>
              <a:path w="4560" h="544">
                <a:moveTo>
                  <a:pt x="0" y="496"/>
                </a:moveTo>
                <a:cubicBezTo>
                  <a:pt x="28" y="264"/>
                  <a:pt x="56" y="32"/>
                  <a:pt x="240" y="16"/>
                </a:cubicBezTo>
                <a:cubicBezTo>
                  <a:pt x="424" y="0"/>
                  <a:pt x="384" y="312"/>
                  <a:pt x="1104" y="400"/>
                </a:cubicBezTo>
                <a:cubicBezTo>
                  <a:pt x="1824" y="488"/>
                  <a:pt x="3984" y="520"/>
                  <a:pt x="4560" y="544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86021" name="Line 5"/>
          <p:cNvSpPr>
            <a:spLocks noChangeShapeType="1"/>
          </p:cNvSpPr>
          <p:nvPr/>
        </p:nvSpPr>
        <p:spPr bwMode="auto">
          <a:xfrm>
            <a:off x="1143000" y="6019800"/>
            <a:ext cx="7315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86022" name="AutoShape 6"/>
          <p:cNvSpPr>
            <a:spLocks noChangeArrowheads="1"/>
          </p:cNvSpPr>
          <p:nvPr/>
        </p:nvSpPr>
        <p:spPr bwMode="auto">
          <a:xfrm>
            <a:off x="1676400" y="6096000"/>
            <a:ext cx="533400" cy="3810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6023" name="Text Box 7"/>
          <p:cNvSpPr txBox="1">
            <a:spLocks noChangeArrowheads="1"/>
          </p:cNvSpPr>
          <p:nvPr/>
        </p:nvSpPr>
        <p:spPr bwMode="auto">
          <a:xfrm>
            <a:off x="685800" y="6096000"/>
            <a:ext cx="16002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All of Us</a:t>
            </a:r>
          </a:p>
        </p:txBody>
      </p:sp>
      <p:sp>
        <p:nvSpPr>
          <p:cNvPr id="86024" name="Text Box 8"/>
          <p:cNvSpPr txBox="1">
            <a:spLocks noChangeArrowheads="1"/>
          </p:cNvSpPr>
          <p:nvPr/>
        </p:nvSpPr>
        <p:spPr bwMode="auto">
          <a:xfrm>
            <a:off x="7391400" y="6078538"/>
            <a:ext cx="1371600" cy="779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 err="1"/>
              <a:t>Ambani</a:t>
            </a:r>
            <a:endParaRPr lang="en-US" dirty="0"/>
          </a:p>
          <a:p>
            <a:pPr>
              <a:spcBef>
                <a:spcPct val="50000"/>
              </a:spcBef>
            </a:pPr>
            <a:r>
              <a:rPr lang="en-US" dirty="0"/>
              <a:t>   outlier</a:t>
            </a:r>
          </a:p>
        </p:txBody>
      </p:sp>
      <p:sp>
        <p:nvSpPr>
          <p:cNvPr id="86025" name="Line 9"/>
          <p:cNvSpPr>
            <a:spLocks noChangeShapeType="1"/>
          </p:cNvSpPr>
          <p:nvPr/>
        </p:nvSpPr>
        <p:spPr bwMode="auto">
          <a:xfrm flipV="1">
            <a:off x="1905000" y="54102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5025" y="350839"/>
            <a:ext cx="44797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3333FF"/>
                </a:solidFill>
              </a:rPr>
              <a:t>Probability and Statistics -A Gentle overview </a:t>
            </a:r>
            <a:endParaRPr lang="en-IN" b="1" dirty="0">
              <a:solidFill>
                <a:srgbClr val="3333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0628033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Median</a:t>
            </a:r>
          </a:p>
        </p:txBody>
      </p:sp>
      <p:sp>
        <p:nvSpPr>
          <p:cNvPr id="870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571500" indent="-571500">
              <a:buFont typeface="Wingdings" pitchFamily="2" charset="2"/>
              <a:buAutoNum type="arabicPeriod" startAt="2"/>
            </a:pPr>
            <a:r>
              <a:rPr lang="en-US"/>
              <a:t>If the recorded values for a variable form a symmetric distribution, the median and mean are identical.</a:t>
            </a:r>
          </a:p>
          <a:p>
            <a:pPr marL="571500" indent="-571500">
              <a:buFont typeface="Wingdings" pitchFamily="2" charset="2"/>
              <a:buAutoNum type="arabicPeriod" startAt="2"/>
            </a:pPr>
            <a:r>
              <a:rPr lang="en-US"/>
              <a:t>In skewed data, the mean lies further toward the skew than the median.</a:t>
            </a:r>
          </a:p>
        </p:txBody>
      </p:sp>
      <p:sp>
        <p:nvSpPr>
          <p:cNvPr id="87044" name="Freeform 4"/>
          <p:cNvSpPr>
            <a:spLocks/>
          </p:cNvSpPr>
          <p:nvPr/>
        </p:nvSpPr>
        <p:spPr bwMode="auto">
          <a:xfrm>
            <a:off x="381000" y="4633913"/>
            <a:ext cx="1981200" cy="1233487"/>
          </a:xfrm>
          <a:custGeom>
            <a:avLst/>
            <a:gdLst/>
            <a:ahLst/>
            <a:cxnLst>
              <a:cxn ang="0">
                <a:pos x="0" y="777"/>
              </a:cxn>
              <a:cxn ang="0">
                <a:pos x="308" y="474"/>
              </a:cxn>
              <a:cxn ang="0">
                <a:pos x="608" y="8"/>
              </a:cxn>
              <a:cxn ang="0">
                <a:pos x="954" y="521"/>
              </a:cxn>
              <a:cxn ang="0">
                <a:pos x="1248" y="777"/>
              </a:cxn>
            </a:cxnLst>
            <a:rect l="0" t="0" r="r" b="b"/>
            <a:pathLst>
              <a:path w="1248" h="777">
                <a:moveTo>
                  <a:pt x="0" y="777"/>
                </a:moveTo>
                <a:cubicBezTo>
                  <a:pt x="51" y="727"/>
                  <a:pt x="207" y="602"/>
                  <a:pt x="308" y="474"/>
                </a:cubicBezTo>
                <a:cubicBezTo>
                  <a:pt x="409" y="346"/>
                  <a:pt x="500" y="0"/>
                  <a:pt x="608" y="8"/>
                </a:cubicBezTo>
                <a:cubicBezTo>
                  <a:pt x="716" y="16"/>
                  <a:pt x="847" y="393"/>
                  <a:pt x="954" y="521"/>
                </a:cubicBezTo>
                <a:cubicBezTo>
                  <a:pt x="1061" y="649"/>
                  <a:pt x="1199" y="734"/>
                  <a:pt x="1248" y="777"/>
                </a:cubicBezTo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87045" name="Freeform 5"/>
          <p:cNvSpPr>
            <a:spLocks/>
          </p:cNvSpPr>
          <p:nvPr/>
        </p:nvSpPr>
        <p:spPr bwMode="auto">
          <a:xfrm>
            <a:off x="3962400" y="4435475"/>
            <a:ext cx="4191000" cy="1431925"/>
          </a:xfrm>
          <a:custGeom>
            <a:avLst/>
            <a:gdLst/>
            <a:ahLst/>
            <a:cxnLst>
              <a:cxn ang="0">
                <a:pos x="0" y="902"/>
              </a:cxn>
              <a:cxn ang="0">
                <a:pos x="359" y="40"/>
              </a:cxn>
              <a:cxn ang="0">
                <a:pos x="912" y="662"/>
              </a:cxn>
              <a:cxn ang="0">
                <a:pos x="2640" y="902"/>
              </a:cxn>
            </a:cxnLst>
            <a:rect l="0" t="0" r="r" b="b"/>
            <a:pathLst>
              <a:path w="2640" h="902">
                <a:moveTo>
                  <a:pt x="0" y="902"/>
                </a:moveTo>
                <a:cubicBezTo>
                  <a:pt x="60" y="758"/>
                  <a:pt x="207" y="80"/>
                  <a:pt x="359" y="40"/>
                </a:cubicBezTo>
                <a:cubicBezTo>
                  <a:pt x="511" y="0"/>
                  <a:pt x="532" y="518"/>
                  <a:pt x="912" y="662"/>
                </a:cubicBezTo>
                <a:cubicBezTo>
                  <a:pt x="1292" y="806"/>
                  <a:pt x="2352" y="862"/>
                  <a:pt x="2640" y="902"/>
                </a:cubicBezTo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87046" name="Line 6"/>
          <p:cNvSpPr>
            <a:spLocks noChangeShapeType="1"/>
          </p:cNvSpPr>
          <p:nvPr/>
        </p:nvSpPr>
        <p:spPr bwMode="auto">
          <a:xfrm>
            <a:off x="381000" y="5943600"/>
            <a:ext cx="1981200" cy="0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87047" name="Line 7"/>
          <p:cNvSpPr>
            <a:spLocks noChangeShapeType="1"/>
          </p:cNvSpPr>
          <p:nvPr/>
        </p:nvSpPr>
        <p:spPr bwMode="auto">
          <a:xfrm>
            <a:off x="3962400" y="5943600"/>
            <a:ext cx="4191000" cy="0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87048" name="Line 8"/>
          <p:cNvSpPr>
            <a:spLocks noChangeShapeType="1"/>
          </p:cNvSpPr>
          <p:nvPr/>
        </p:nvSpPr>
        <p:spPr bwMode="auto">
          <a:xfrm flipV="1">
            <a:off x="1295400" y="59436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87049" name="Line 9"/>
          <p:cNvSpPr>
            <a:spLocks noChangeShapeType="1"/>
          </p:cNvSpPr>
          <p:nvPr/>
        </p:nvSpPr>
        <p:spPr bwMode="auto">
          <a:xfrm flipV="1">
            <a:off x="1295400" y="6096000"/>
            <a:ext cx="0" cy="533400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87050" name="Text Box 10"/>
          <p:cNvSpPr txBox="1">
            <a:spLocks noChangeArrowheads="1"/>
          </p:cNvSpPr>
          <p:nvPr/>
        </p:nvSpPr>
        <p:spPr bwMode="auto">
          <a:xfrm>
            <a:off x="1447800" y="5943600"/>
            <a:ext cx="12192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Mean</a:t>
            </a:r>
          </a:p>
        </p:txBody>
      </p:sp>
      <p:sp>
        <p:nvSpPr>
          <p:cNvPr id="87051" name="Text Box 11"/>
          <p:cNvSpPr txBox="1">
            <a:spLocks noChangeArrowheads="1"/>
          </p:cNvSpPr>
          <p:nvPr/>
        </p:nvSpPr>
        <p:spPr bwMode="auto">
          <a:xfrm>
            <a:off x="381000" y="6491288"/>
            <a:ext cx="12954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Median</a:t>
            </a:r>
          </a:p>
        </p:txBody>
      </p:sp>
      <p:sp>
        <p:nvSpPr>
          <p:cNvPr id="87052" name="Line 12"/>
          <p:cNvSpPr>
            <a:spLocks noChangeShapeType="1"/>
          </p:cNvSpPr>
          <p:nvPr/>
        </p:nvSpPr>
        <p:spPr bwMode="auto">
          <a:xfrm flipV="1">
            <a:off x="5638800" y="59436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87053" name="Line 13"/>
          <p:cNvSpPr>
            <a:spLocks noChangeShapeType="1"/>
          </p:cNvSpPr>
          <p:nvPr/>
        </p:nvSpPr>
        <p:spPr bwMode="auto">
          <a:xfrm flipV="1">
            <a:off x="4800600" y="5943600"/>
            <a:ext cx="0" cy="609600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87054" name="Text Box 14"/>
          <p:cNvSpPr txBox="1">
            <a:spLocks noChangeArrowheads="1"/>
          </p:cNvSpPr>
          <p:nvPr/>
        </p:nvSpPr>
        <p:spPr bwMode="auto">
          <a:xfrm>
            <a:off x="5943600" y="5943600"/>
            <a:ext cx="12192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Mean</a:t>
            </a:r>
          </a:p>
        </p:txBody>
      </p:sp>
      <p:sp>
        <p:nvSpPr>
          <p:cNvPr id="87055" name="Text Box 15"/>
          <p:cNvSpPr txBox="1">
            <a:spLocks noChangeArrowheads="1"/>
          </p:cNvSpPr>
          <p:nvPr/>
        </p:nvSpPr>
        <p:spPr bwMode="auto">
          <a:xfrm>
            <a:off x="3886200" y="6491288"/>
            <a:ext cx="12954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Median</a:t>
            </a:r>
          </a:p>
        </p:txBody>
      </p:sp>
      <p:sp>
        <p:nvSpPr>
          <p:cNvPr id="87056" name="Text Box 16"/>
          <p:cNvSpPr txBox="1">
            <a:spLocks noChangeArrowheads="1"/>
          </p:cNvSpPr>
          <p:nvPr/>
        </p:nvSpPr>
        <p:spPr bwMode="auto">
          <a:xfrm>
            <a:off x="685800" y="41910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>
                <a:solidFill>
                  <a:schemeClr val="tx2"/>
                </a:solidFill>
                <a:latin typeface="Times New Roman" pitchFamily="18" charset="0"/>
              </a:rPr>
              <a:t>Symmetric</a:t>
            </a:r>
          </a:p>
        </p:txBody>
      </p:sp>
      <p:sp>
        <p:nvSpPr>
          <p:cNvPr id="87057" name="Text Box 17"/>
          <p:cNvSpPr txBox="1">
            <a:spLocks noChangeArrowheads="1"/>
          </p:cNvSpPr>
          <p:nvPr/>
        </p:nvSpPr>
        <p:spPr bwMode="auto">
          <a:xfrm>
            <a:off x="5486400" y="42672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>
                <a:solidFill>
                  <a:schemeClr val="tx2"/>
                </a:solidFill>
                <a:latin typeface="Times New Roman" pitchFamily="18" charset="0"/>
              </a:rPr>
              <a:t>Skewed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4003" y="365125"/>
            <a:ext cx="44797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3333FF"/>
                </a:solidFill>
              </a:rPr>
              <a:t>Probability and Statistics -A Gentle overview </a:t>
            </a:r>
            <a:endParaRPr lang="en-IN" b="1" dirty="0">
              <a:solidFill>
                <a:srgbClr val="3333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492380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ChangeArrowheads="1"/>
          </p:cNvSpPr>
          <p:nvPr>
            <p:ph type="title"/>
          </p:nvPr>
        </p:nvSpPr>
        <p:spPr>
          <a:xfrm>
            <a:off x="628650" y="734542"/>
            <a:ext cx="7886700" cy="1325563"/>
          </a:xfrm>
        </p:spPr>
        <p:txBody>
          <a:bodyPr/>
          <a:lstStyle/>
          <a:p>
            <a:r>
              <a:rPr lang="en-US" dirty="0"/>
              <a:t>Mode	</a:t>
            </a:r>
          </a:p>
        </p:txBody>
      </p:sp>
      <p:sp>
        <p:nvSpPr>
          <p:cNvPr id="880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Wingdings" pitchFamily="2" charset="2"/>
              <a:buNone/>
            </a:pPr>
            <a:r>
              <a:rPr lang="en-US"/>
              <a:t>The most common data point is called the mode.</a:t>
            </a:r>
          </a:p>
          <a:p>
            <a:pPr>
              <a:buFont typeface="Wingdings" pitchFamily="2" charset="2"/>
              <a:buNone/>
            </a:pPr>
            <a:endParaRPr lang="en-US"/>
          </a:p>
          <a:p>
            <a:pPr>
              <a:buFont typeface="Wingdings" pitchFamily="2" charset="2"/>
              <a:buNone/>
            </a:pPr>
            <a:r>
              <a:rPr lang="en-US"/>
              <a:t>The combined IQ scores for Classes A &amp; B:</a:t>
            </a:r>
          </a:p>
          <a:p>
            <a:pPr>
              <a:buFont typeface="Wingdings" pitchFamily="2" charset="2"/>
              <a:buNone/>
            </a:pPr>
            <a:r>
              <a:rPr lang="en-US" sz="1800"/>
              <a:t>80 87 89 93 93 96 97 98 102 103 105 106 109 109 109 110 111 115 119 120</a:t>
            </a:r>
          </a:p>
          <a:p>
            <a:pPr>
              <a:buFont typeface="Wingdings" pitchFamily="2" charset="2"/>
              <a:buNone/>
            </a:pPr>
            <a:r>
              <a:rPr lang="en-US" sz="1800"/>
              <a:t>127 128 131 131 140 162</a:t>
            </a:r>
            <a:endParaRPr lang="en-US"/>
          </a:p>
          <a:p>
            <a:pPr>
              <a:buFont typeface="Wingdings" pitchFamily="2" charset="2"/>
              <a:buNone/>
            </a:pPr>
            <a:endParaRPr lang="en-US"/>
          </a:p>
          <a:p>
            <a:pPr>
              <a:buFont typeface="Wingdings" pitchFamily="2" charset="2"/>
              <a:buNone/>
            </a:pPr>
            <a:r>
              <a:rPr lang="en-US" sz="2000" i="1"/>
              <a:t>BTW, It is possible to have more than one mode!</a:t>
            </a:r>
            <a:endParaRPr lang="en-US"/>
          </a:p>
        </p:txBody>
      </p:sp>
      <p:sp>
        <p:nvSpPr>
          <p:cNvPr id="88068" name="Line 4"/>
          <p:cNvSpPr>
            <a:spLocks noChangeShapeType="1"/>
          </p:cNvSpPr>
          <p:nvPr/>
        </p:nvSpPr>
        <p:spPr bwMode="auto">
          <a:xfrm>
            <a:off x="4876800" y="4114800"/>
            <a:ext cx="1295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88069" name="Text Box 5"/>
          <p:cNvSpPr txBox="1">
            <a:spLocks noChangeArrowheads="1"/>
          </p:cNvSpPr>
          <p:nvPr/>
        </p:nvSpPr>
        <p:spPr bwMode="auto">
          <a:xfrm>
            <a:off x="4953000" y="4495800"/>
            <a:ext cx="16002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/>
              <a:t>A la mode</a:t>
            </a:r>
            <a:r>
              <a:rPr lang="en-US"/>
              <a:t>!!</a:t>
            </a:r>
          </a:p>
        </p:txBody>
      </p:sp>
      <p:sp>
        <p:nvSpPr>
          <p:cNvPr id="88070" name="Line 6"/>
          <p:cNvSpPr>
            <a:spLocks noChangeShapeType="1"/>
          </p:cNvSpPr>
          <p:nvPr/>
        </p:nvSpPr>
        <p:spPr bwMode="auto">
          <a:xfrm flipV="1">
            <a:off x="5562600" y="4114800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06548" y="549876"/>
            <a:ext cx="44797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3333FF"/>
                </a:solidFill>
              </a:rPr>
              <a:t>Probability and Statistics -A Gentle overview </a:t>
            </a:r>
            <a:endParaRPr lang="en-IN" b="1" dirty="0">
              <a:solidFill>
                <a:srgbClr val="3333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724960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791939"/>
            <a:ext cx="7543800" cy="1295400"/>
          </a:xfrm>
        </p:spPr>
        <p:txBody>
          <a:bodyPr/>
          <a:lstStyle/>
          <a:p>
            <a:r>
              <a:rPr lang="en-US" dirty="0"/>
              <a:t>Mode</a:t>
            </a:r>
          </a:p>
        </p:txBody>
      </p:sp>
      <p:sp>
        <p:nvSpPr>
          <p:cNvPr id="91139" name="Rectangle 3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 marL="571500" indent="-571500">
              <a:buFont typeface="Wingdings" pitchFamily="2" charset="2"/>
              <a:buNone/>
            </a:pPr>
            <a:r>
              <a:rPr lang="en-US" sz="2600"/>
              <a:t>It may mot be at the center of a distribution.</a:t>
            </a:r>
          </a:p>
          <a:p>
            <a:pPr marL="571500" indent="-571500"/>
            <a:endParaRPr lang="en-US" sz="2600"/>
          </a:p>
          <a:p>
            <a:pPr marL="571500" indent="-571500">
              <a:buFont typeface="Wingdings" pitchFamily="2" charset="2"/>
              <a:buNone/>
            </a:pPr>
            <a:r>
              <a:rPr lang="en-US" sz="2600"/>
              <a:t>Data distribution on the right is “bimodal” (even statistics can be open-minded)</a:t>
            </a:r>
          </a:p>
          <a:p>
            <a:pPr marL="571500" indent="-571500">
              <a:buFont typeface="Wingdings" pitchFamily="2" charset="2"/>
              <a:buNone/>
            </a:pPr>
            <a:endParaRPr lang="en-US" sz="2600"/>
          </a:p>
          <a:p>
            <a:pPr marL="571500" indent="-571500">
              <a:buFont typeface="Wingdings" pitchFamily="2" charset="2"/>
              <a:buNone/>
            </a:pPr>
            <a:endParaRPr lang="en-US" sz="2600"/>
          </a:p>
          <a:p>
            <a:pPr marL="571500" indent="-571500">
              <a:buFont typeface="Wingdings" pitchFamily="2" charset="2"/>
              <a:buNone/>
            </a:pPr>
            <a:endParaRPr lang="en-US" sz="2600"/>
          </a:p>
        </p:txBody>
      </p:sp>
      <p:pic>
        <p:nvPicPr>
          <p:cNvPr id="91140" name="Picture 4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/>
          <a:srcRect/>
          <a:stretch>
            <a:fillRect/>
          </a:stretch>
        </p:blipFill>
        <p:spPr>
          <a:xfrm>
            <a:off x="4648200" y="2309813"/>
            <a:ext cx="4038600" cy="3228975"/>
          </a:xfrm>
          <a:noFill/>
          <a:ln/>
        </p:spPr>
      </p:pic>
      <p:sp>
        <p:nvSpPr>
          <p:cNvPr id="5" name="TextBox 4"/>
          <p:cNvSpPr txBox="1"/>
          <p:nvPr/>
        </p:nvSpPr>
        <p:spPr>
          <a:xfrm>
            <a:off x="206548" y="549876"/>
            <a:ext cx="44797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3333FF"/>
                </a:solidFill>
              </a:rPr>
              <a:t>Probability and Statistics -A Gentle overview </a:t>
            </a:r>
            <a:endParaRPr lang="en-IN" b="1" dirty="0">
              <a:solidFill>
                <a:srgbClr val="3333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9833191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title"/>
          </p:nvPr>
        </p:nvSpPr>
        <p:spPr>
          <a:xfrm>
            <a:off x="552450" y="848518"/>
            <a:ext cx="7886700" cy="1325563"/>
          </a:xfrm>
        </p:spPr>
        <p:txBody>
          <a:bodyPr/>
          <a:lstStyle/>
          <a:p>
            <a:r>
              <a:rPr lang="en-US" dirty="0"/>
              <a:t>Mode</a:t>
            </a:r>
          </a:p>
        </p:txBody>
      </p:sp>
      <p:sp>
        <p:nvSpPr>
          <p:cNvPr id="89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571500" indent="-571500">
              <a:buFont typeface="Wingdings" pitchFamily="2" charset="2"/>
              <a:buAutoNum type="arabicPeriod"/>
            </a:pPr>
            <a:r>
              <a:rPr lang="en-US" sz="2400"/>
              <a:t>It may give you the most likely experience rather than the “typical” or “central” experience.</a:t>
            </a:r>
          </a:p>
          <a:p>
            <a:pPr marL="571500" indent="-571500">
              <a:buFont typeface="Wingdings" pitchFamily="2" charset="2"/>
              <a:buAutoNum type="arabicPeriod"/>
            </a:pPr>
            <a:r>
              <a:rPr lang="en-US" sz="2400"/>
              <a:t>In symmetric distributions, the mean, median, and mode are the same.</a:t>
            </a:r>
          </a:p>
          <a:p>
            <a:pPr marL="571500" indent="-571500">
              <a:buFont typeface="Wingdings" pitchFamily="2" charset="2"/>
              <a:buAutoNum type="arabicPeriod"/>
            </a:pPr>
            <a:r>
              <a:rPr lang="en-US" sz="2400"/>
              <a:t>In skewed data, the mean and median lie further toward the skew than the mode.</a:t>
            </a:r>
          </a:p>
          <a:p>
            <a:pPr marL="571500" indent="-571500">
              <a:buFont typeface="Wingdings" pitchFamily="2" charset="2"/>
              <a:buAutoNum type="arabicPeriod"/>
            </a:pPr>
            <a:endParaRPr lang="en-US"/>
          </a:p>
        </p:txBody>
      </p:sp>
      <p:sp>
        <p:nvSpPr>
          <p:cNvPr id="89092" name="Line 4"/>
          <p:cNvSpPr>
            <a:spLocks noChangeShapeType="1"/>
          </p:cNvSpPr>
          <p:nvPr/>
        </p:nvSpPr>
        <p:spPr bwMode="auto">
          <a:xfrm flipV="1">
            <a:off x="1295400" y="59436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89093" name="Line 5"/>
          <p:cNvSpPr>
            <a:spLocks noChangeShapeType="1"/>
          </p:cNvSpPr>
          <p:nvPr/>
        </p:nvSpPr>
        <p:spPr bwMode="auto">
          <a:xfrm flipV="1">
            <a:off x="1295400" y="6096000"/>
            <a:ext cx="0" cy="533400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89094" name="Text Box 6"/>
          <p:cNvSpPr txBox="1">
            <a:spLocks noChangeArrowheads="1"/>
          </p:cNvSpPr>
          <p:nvPr/>
        </p:nvSpPr>
        <p:spPr bwMode="auto">
          <a:xfrm>
            <a:off x="228600" y="6172200"/>
            <a:ext cx="12954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Median</a:t>
            </a:r>
          </a:p>
        </p:txBody>
      </p:sp>
      <p:sp>
        <p:nvSpPr>
          <p:cNvPr id="89095" name="Text Box 7"/>
          <p:cNvSpPr txBox="1">
            <a:spLocks noChangeArrowheads="1"/>
          </p:cNvSpPr>
          <p:nvPr/>
        </p:nvSpPr>
        <p:spPr bwMode="auto">
          <a:xfrm>
            <a:off x="1447800" y="5943600"/>
            <a:ext cx="12192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Mean</a:t>
            </a:r>
          </a:p>
        </p:txBody>
      </p:sp>
      <p:sp>
        <p:nvSpPr>
          <p:cNvPr id="89096" name="Line 8"/>
          <p:cNvSpPr>
            <a:spLocks noChangeShapeType="1"/>
          </p:cNvSpPr>
          <p:nvPr/>
        </p:nvSpPr>
        <p:spPr bwMode="auto">
          <a:xfrm>
            <a:off x="381000" y="5943600"/>
            <a:ext cx="1981200" cy="0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89097" name="Line 9"/>
          <p:cNvSpPr>
            <a:spLocks noChangeShapeType="1"/>
          </p:cNvSpPr>
          <p:nvPr/>
        </p:nvSpPr>
        <p:spPr bwMode="auto">
          <a:xfrm>
            <a:off x="3962400" y="5943600"/>
            <a:ext cx="4191000" cy="0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89098" name="Text Box 10"/>
          <p:cNvSpPr txBox="1">
            <a:spLocks noChangeArrowheads="1"/>
          </p:cNvSpPr>
          <p:nvPr/>
        </p:nvSpPr>
        <p:spPr bwMode="auto">
          <a:xfrm>
            <a:off x="4648200" y="6491288"/>
            <a:ext cx="12954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Median</a:t>
            </a:r>
          </a:p>
        </p:txBody>
      </p:sp>
      <p:sp>
        <p:nvSpPr>
          <p:cNvPr id="89099" name="Text Box 11"/>
          <p:cNvSpPr txBox="1">
            <a:spLocks noChangeArrowheads="1"/>
          </p:cNvSpPr>
          <p:nvPr/>
        </p:nvSpPr>
        <p:spPr bwMode="auto">
          <a:xfrm>
            <a:off x="5562600" y="6491288"/>
            <a:ext cx="12192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Mean</a:t>
            </a:r>
          </a:p>
        </p:txBody>
      </p:sp>
      <p:sp>
        <p:nvSpPr>
          <p:cNvPr id="89100" name="Line 12"/>
          <p:cNvSpPr>
            <a:spLocks noChangeShapeType="1"/>
          </p:cNvSpPr>
          <p:nvPr/>
        </p:nvSpPr>
        <p:spPr bwMode="auto">
          <a:xfrm flipV="1">
            <a:off x="4876800" y="5943600"/>
            <a:ext cx="0" cy="609600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89101" name="Line 13"/>
          <p:cNvSpPr>
            <a:spLocks noChangeShapeType="1"/>
          </p:cNvSpPr>
          <p:nvPr/>
        </p:nvSpPr>
        <p:spPr bwMode="auto">
          <a:xfrm flipV="1">
            <a:off x="5638800" y="59436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89102" name="Line 14"/>
          <p:cNvSpPr>
            <a:spLocks noChangeShapeType="1"/>
          </p:cNvSpPr>
          <p:nvPr/>
        </p:nvSpPr>
        <p:spPr bwMode="auto">
          <a:xfrm flipV="1">
            <a:off x="1295400" y="63246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prstDash val="lgDashDot"/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89103" name="Text Box 15"/>
          <p:cNvSpPr txBox="1">
            <a:spLocks noChangeArrowheads="1"/>
          </p:cNvSpPr>
          <p:nvPr/>
        </p:nvSpPr>
        <p:spPr bwMode="auto">
          <a:xfrm>
            <a:off x="1371600" y="6491288"/>
            <a:ext cx="9906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Mode</a:t>
            </a:r>
          </a:p>
        </p:txBody>
      </p:sp>
      <p:sp>
        <p:nvSpPr>
          <p:cNvPr id="89104" name="Line 16"/>
          <p:cNvSpPr>
            <a:spLocks noChangeShapeType="1"/>
          </p:cNvSpPr>
          <p:nvPr/>
        </p:nvSpPr>
        <p:spPr bwMode="auto">
          <a:xfrm flipV="1">
            <a:off x="4495800" y="59436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prstDash val="lgDashDot"/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89105" name="Text Box 17"/>
          <p:cNvSpPr txBox="1">
            <a:spLocks noChangeArrowheads="1"/>
          </p:cNvSpPr>
          <p:nvPr/>
        </p:nvSpPr>
        <p:spPr bwMode="auto">
          <a:xfrm>
            <a:off x="3886200" y="6491288"/>
            <a:ext cx="9906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Mode</a:t>
            </a:r>
          </a:p>
        </p:txBody>
      </p:sp>
      <p:sp>
        <p:nvSpPr>
          <p:cNvPr id="89106" name="Freeform 18"/>
          <p:cNvSpPr>
            <a:spLocks/>
          </p:cNvSpPr>
          <p:nvPr/>
        </p:nvSpPr>
        <p:spPr bwMode="auto">
          <a:xfrm>
            <a:off x="3962400" y="4435475"/>
            <a:ext cx="4191000" cy="1431925"/>
          </a:xfrm>
          <a:custGeom>
            <a:avLst/>
            <a:gdLst/>
            <a:ahLst/>
            <a:cxnLst>
              <a:cxn ang="0">
                <a:pos x="0" y="902"/>
              </a:cxn>
              <a:cxn ang="0">
                <a:pos x="359" y="40"/>
              </a:cxn>
              <a:cxn ang="0">
                <a:pos x="912" y="662"/>
              </a:cxn>
              <a:cxn ang="0">
                <a:pos x="2640" y="902"/>
              </a:cxn>
            </a:cxnLst>
            <a:rect l="0" t="0" r="r" b="b"/>
            <a:pathLst>
              <a:path w="2640" h="902">
                <a:moveTo>
                  <a:pt x="0" y="902"/>
                </a:moveTo>
                <a:cubicBezTo>
                  <a:pt x="60" y="758"/>
                  <a:pt x="207" y="80"/>
                  <a:pt x="359" y="40"/>
                </a:cubicBezTo>
                <a:cubicBezTo>
                  <a:pt x="511" y="0"/>
                  <a:pt x="532" y="518"/>
                  <a:pt x="912" y="662"/>
                </a:cubicBezTo>
                <a:cubicBezTo>
                  <a:pt x="1292" y="806"/>
                  <a:pt x="2352" y="862"/>
                  <a:pt x="2640" y="902"/>
                </a:cubicBezTo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89107" name="Freeform 19"/>
          <p:cNvSpPr>
            <a:spLocks/>
          </p:cNvSpPr>
          <p:nvPr/>
        </p:nvSpPr>
        <p:spPr bwMode="auto">
          <a:xfrm>
            <a:off x="381000" y="4633913"/>
            <a:ext cx="1981200" cy="1233487"/>
          </a:xfrm>
          <a:custGeom>
            <a:avLst/>
            <a:gdLst/>
            <a:ahLst/>
            <a:cxnLst>
              <a:cxn ang="0">
                <a:pos x="0" y="777"/>
              </a:cxn>
              <a:cxn ang="0">
                <a:pos x="308" y="474"/>
              </a:cxn>
              <a:cxn ang="0">
                <a:pos x="608" y="8"/>
              </a:cxn>
              <a:cxn ang="0">
                <a:pos x="954" y="521"/>
              </a:cxn>
              <a:cxn ang="0">
                <a:pos x="1248" y="777"/>
              </a:cxn>
            </a:cxnLst>
            <a:rect l="0" t="0" r="r" b="b"/>
            <a:pathLst>
              <a:path w="1248" h="777">
                <a:moveTo>
                  <a:pt x="0" y="777"/>
                </a:moveTo>
                <a:cubicBezTo>
                  <a:pt x="51" y="727"/>
                  <a:pt x="207" y="602"/>
                  <a:pt x="308" y="474"/>
                </a:cubicBezTo>
                <a:cubicBezTo>
                  <a:pt x="409" y="346"/>
                  <a:pt x="500" y="0"/>
                  <a:pt x="608" y="8"/>
                </a:cubicBezTo>
                <a:cubicBezTo>
                  <a:pt x="716" y="16"/>
                  <a:pt x="847" y="393"/>
                  <a:pt x="954" y="521"/>
                </a:cubicBezTo>
                <a:cubicBezTo>
                  <a:pt x="1061" y="649"/>
                  <a:pt x="1199" y="734"/>
                  <a:pt x="1248" y="777"/>
                </a:cubicBezTo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89108" name="Text Box 20"/>
          <p:cNvSpPr txBox="1">
            <a:spLocks noChangeArrowheads="1"/>
          </p:cNvSpPr>
          <p:nvPr/>
        </p:nvSpPr>
        <p:spPr bwMode="auto">
          <a:xfrm>
            <a:off x="685800" y="41910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>
                <a:solidFill>
                  <a:schemeClr val="tx2"/>
                </a:solidFill>
                <a:latin typeface="Times New Roman" pitchFamily="18" charset="0"/>
              </a:rPr>
              <a:t>Symmetric</a:t>
            </a:r>
          </a:p>
        </p:txBody>
      </p:sp>
      <p:sp>
        <p:nvSpPr>
          <p:cNvPr id="89109" name="Text Box 21"/>
          <p:cNvSpPr txBox="1">
            <a:spLocks noChangeArrowheads="1"/>
          </p:cNvSpPr>
          <p:nvPr/>
        </p:nvSpPr>
        <p:spPr bwMode="auto">
          <a:xfrm>
            <a:off x="5486400" y="42672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>
                <a:solidFill>
                  <a:schemeClr val="tx2"/>
                </a:solidFill>
                <a:latin typeface="Times New Roman" pitchFamily="18" charset="0"/>
              </a:rPr>
              <a:t>Skewed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06548" y="549876"/>
            <a:ext cx="44797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3333FF"/>
                </a:solidFill>
              </a:rPr>
              <a:t>Probability and Statistics -A Gentle overview </a:t>
            </a:r>
            <a:endParaRPr lang="en-IN" b="1" dirty="0">
              <a:solidFill>
                <a:srgbClr val="3333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7885800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2"/>
          <p:cNvSpPr>
            <a:spLocks noGrp="1" noChangeArrowheads="1"/>
          </p:cNvSpPr>
          <p:nvPr>
            <p:ph type="title"/>
          </p:nvPr>
        </p:nvSpPr>
        <p:spPr>
          <a:xfrm>
            <a:off x="139253" y="734542"/>
            <a:ext cx="7886700" cy="1325563"/>
          </a:xfrm>
        </p:spPr>
        <p:txBody>
          <a:bodyPr/>
          <a:lstStyle/>
          <a:p>
            <a:r>
              <a:rPr lang="en-US" dirty="0"/>
              <a:t>Variance</a:t>
            </a:r>
          </a:p>
        </p:txBody>
      </p:sp>
      <p:sp>
        <p:nvSpPr>
          <p:cNvPr id="931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67475" y="1668462"/>
            <a:ext cx="7886700" cy="4351338"/>
          </a:xfrm>
        </p:spPr>
        <p:txBody>
          <a:bodyPr/>
          <a:lstStyle/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 sz="2000" dirty="0"/>
              <a:t>A measure of the spread of the recorded values on a variable.  A measure of dispersion.</a:t>
            </a:r>
            <a:endParaRPr lang="en-US" sz="1200" dirty="0"/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 sz="2000" dirty="0"/>
              <a:t>The larger the variance, the further the individual cases are from the mean.</a:t>
            </a:r>
            <a:endParaRPr lang="en-US" sz="1400" dirty="0"/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 sz="2000" dirty="0"/>
              <a:t>The smaller the variance, the closer the individual scores are to the mean.</a:t>
            </a:r>
          </a:p>
        </p:txBody>
      </p:sp>
      <p:sp>
        <p:nvSpPr>
          <p:cNvPr id="93188" name="Freeform 4"/>
          <p:cNvSpPr>
            <a:spLocks/>
          </p:cNvSpPr>
          <p:nvPr/>
        </p:nvSpPr>
        <p:spPr bwMode="auto">
          <a:xfrm>
            <a:off x="2053778" y="3717528"/>
            <a:ext cx="4086225" cy="792162"/>
          </a:xfrm>
          <a:custGeom>
            <a:avLst/>
            <a:gdLst/>
            <a:ahLst/>
            <a:cxnLst>
              <a:cxn ang="0">
                <a:pos x="50" y="474"/>
              </a:cxn>
              <a:cxn ang="0">
                <a:pos x="60" y="484"/>
              </a:cxn>
              <a:cxn ang="0">
                <a:pos x="412" y="381"/>
              </a:cxn>
              <a:cxn ang="0">
                <a:pos x="1230" y="1"/>
              </a:cxn>
              <a:cxn ang="0">
                <a:pos x="2094" y="385"/>
              </a:cxn>
              <a:cxn ang="0">
                <a:pos x="2574" y="481"/>
              </a:cxn>
            </a:cxnLst>
            <a:rect l="0" t="0" r="r" b="b"/>
            <a:pathLst>
              <a:path w="2574" h="499">
                <a:moveTo>
                  <a:pt x="50" y="474"/>
                </a:moveTo>
                <a:cubicBezTo>
                  <a:pt x="53" y="476"/>
                  <a:pt x="0" y="499"/>
                  <a:pt x="60" y="484"/>
                </a:cubicBezTo>
                <a:cubicBezTo>
                  <a:pt x="120" y="469"/>
                  <a:pt x="217" y="461"/>
                  <a:pt x="412" y="381"/>
                </a:cubicBezTo>
                <a:cubicBezTo>
                  <a:pt x="607" y="301"/>
                  <a:pt x="950" y="0"/>
                  <a:pt x="1230" y="1"/>
                </a:cubicBezTo>
                <a:cubicBezTo>
                  <a:pt x="1510" y="2"/>
                  <a:pt x="1870" y="305"/>
                  <a:pt x="2094" y="385"/>
                </a:cubicBezTo>
                <a:cubicBezTo>
                  <a:pt x="2318" y="465"/>
                  <a:pt x="2494" y="465"/>
                  <a:pt x="2574" y="481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93189" name="Freeform 5"/>
          <p:cNvSpPr>
            <a:spLocks/>
          </p:cNvSpPr>
          <p:nvPr/>
        </p:nvSpPr>
        <p:spPr bwMode="auto">
          <a:xfrm>
            <a:off x="3277741" y="5339557"/>
            <a:ext cx="1428750" cy="846138"/>
          </a:xfrm>
          <a:custGeom>
            <a:avLst/>
            <a:gdLst/>
            <a:ahLst/>
            <a:cxnLst>
              <a:cxn ang="0">
                <a:pos x="0" y="533"/>
              </a:cxn>
              <a:cxn ang="0">
                <a:pos x="165" y="419"/>
              </a:cxn>
              <a:cxn ang="0">
                <a:pos x="447" y="2"/>
              </a:cxn>
              <a:cxn ang="0">
                <a:pos x="714" y="430"/>
              </a:cxn>
              <a:cxn ang="0">
                <a:pos x="900" y="523"/>
              </a:cxn>
            </a:cxnLst>
            <a:rect l="0" t="0" r="r" b="b"/>
            <a:pathLst>
              <a:path w="900" h="533">
                <a:moveTo>
                  <a:pt x="0" y="533"/>
                </a:moveTo>
                <a:cubicBezTo>
                  <a:pt x="26" y="514"/>
                  <a:pt x="91" y="507"/>
                  <a:pt x="165" y="419"/>
                </a:cubicBezTo>
                <a:cubicBezTo>
                  <a:pt x="239" y="331"/>
                  <a:pt x="356" y="0"/>
                  <a:pt x="447" y="2"/>
                </a:cubicBezTo>
                <a:cubicBezTo>
                  <a:pt x="538" y="4"/>
                  <a:pt x="639" y="343"/>
                  <a:pt x="714" y="430"/>
                </a:cubicBezTo>
                <a:cubicBezTo>
                  <a:pt x="789" y="517"/>
                  <a:pt x="861" y="504"/>
                  <a:pt x="900" y="523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93190" name="Line 6"/>
          <p:cNvSpPr>
            <a:spLocks noChangeShapeType="1"/>
          </p:cNvSpPr>
          <p:nvPr/>
        </p:nvSpPr>
        <p:spPr bwMode="auto">
          <a:xfrm>
            <a:off x="1949003" y="4557315"/>
            <a:ext cx="419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93191" name="Line 7"/>
          <p:cNvSpPr>
            <a:spLocks noChangeShapeType="1"/>
          </p:cNvSpPr>
          <p:nvPr/>
        </p:nvSpPr>
        <p:spPr bwMode="auto">
          <a:xfrm>
            <a:off x="1796603" y="6180932"/>
            <a:ext cx="419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93192" name="Line 8"/>
          <p:cNvSpPr>
            <a:spLocks noChangeShapeType="1"/>
          </p:cNvSpPr>
          <p:nvPr/>
        </p:nvSpPr>
        <p:spPr bwMode="auto">
          <a:xfrm flipV="1">
            <a:off x="4006403" y="455731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93193" name="Line 9"/>
          <p:cNvSpPr>
            <a:spLocks noChangeShapeType="1"/>
          </p:cNvSpPr>
          <p:nvPr/>
        </p:nvSpPr>
        <p:spPr bwMode="auto">
          <a:xfrm flipV="1">
            <a:off x="4006403" y="6180932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93194" name="Text Box 10"/>
          <p:cNvSpPr txBox="1">
            <a:spLocks noChangeArrowheads="1"/>
          </p:cNvSpPr>
          <p:nvPr/>
        </p:nvSpPr>
        <p:spPr bwMode="auto">
          <a:xfrm>
            <a:off x="4082603" y="4557315"/>
            <a:ext cx="13716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Mean</a:t>
            </a:r>
          </a:p>
        </p:txBody>
      </p:sp>
      <p:sp>
        <p:nvSpPr>
          <p:cNvPr id="93195" name="Text Box 11"/>
          <p:cNvSpPr txBox="1">
            <a:spLocks noChangeArrowheads="1"/>
          </p:cNvSpPr>
          <p:nvPr/>
        </p:nvSpPr>
        <p:spPr bwMode="auto">
          <a:xfrm>
            <a:off x="4082603" y="6333332"/>
            <a:ext cx="13716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Mean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06548" y="549876"/>
            <a:ext cx="44797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3333FF"/>
                </a:solidFill>
              </a:rPr>
              <a:t>Probability and Statistics -A Gentle overview </a:t>
            </a:r>
            <a:endParaRPr lang="en-IN" b="1" dirty="0">
              <a:solidFill>
                <a:srgbClr val="3333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3539415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0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2335213"/>
            <a:ext cx="7772400" cy="3760787"/>
          </a:xfrm>
          <a:noFill/>
          <a:ln/>
        </p:spPr>
        <p:txBody>
          <a:bodyPr lIns="90488" tIns="44450" rIns="90488" bIns="44450"/>
          <a:lstStyle/>
          <a:p>
            <a:pPr>
              <a:buFontTx/>
              <a:buNone/>
            </a:pPr>
            <a:r>
              <a:rPr lang="en-US" dirty="0"/>
              <a:t>Do </a:t>
            </a:r>
            <a:r>
              <a:rPr lang="en-US" i="1" dirty="0"/>
              <a:t>x</a:t>
            </a:r>
            <a:r>
              <a:rPr lang="en-US" dirty="0"/>
              <a:t> and y values vary in concert, or randomly?</a:t>
            </a:r>
          </a:p>
        </p:txBody>
      </p:sp>
      <p:graphicFrame>
        <p:nvGraphicFramePr>
          <p:cNvPr id="302084" name="Object 4">
            <a:hlinkClick r:id="" action="ppaction://ole?verb=0"/>
          </p:cNvPr>
          <p:cNvGraphicFramePr>
            <a:graphicFrameLocks/>
          </p:cNvGraphicFramePr>
          <p:nvPr/>
        </p:nvGraphicFramePr>
        <p:xfrm>
          <a:off x="1752600" y="3716338"/>
          <a:ext cx="5773738" cy="1389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6502320" imgH="1395360" progId="Equation.3">
                  <p:embed/>
                </p:oleObj>
              </mc:Choice>
              <mc:Fallback>
                <p:oleObj name="Equation" r:id="rId3" imgW="6502320" imgH="139536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2600" y="3716338"/>
                        <a:ext cx="5773738" cy="13890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344613"/>
            <a:ext cx="8229600" cy="990600"/>
          </a:xfrm>
        </p:spPr>
        <p:txBody>
          <a:bodyPr/>
          <a:lstStyle/>
          <a:p>
            <a:r>
              <a:rPr lang="en-US" dirty="0"/>
              <a:t>Covariance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06548" y="549876"/>
            <a:ext cx="44797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3333FF"/>
                </a:solidFill>
              </a:rPr>
              <a:t>Probability and Statistics -A Gentle overview </a:t>
            </a:r>
            <a:endParaRPr lang="en-IN" b="1" dirty="0">
              <a:solidFill>
                <a:srgbClr val="3333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4783161"/>
      </p:ext>
    </p:extLst>
  </p:cSld>
  <p:clrMapOvr>
    <a:masterClrMapping/>
  </p:clrMapOvr>
  <p:transition spd="slow"/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13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800" y="3590925"/>
            <a:ext cx="7772400" cy="2363788"/>
          </a:xfrm>
          <a:noFill/>
          <a:ln/>
        </p:spPr>
        <p:txBody>
          <a:bodyPr lIns="90488" tIns="44450" rIns="90488" bIns="44450"/>
          <a:lstStyle/>
          <a:p>
            <a:r>
              <a:rPr lang="en-US" dirty="0"/>
              <a:t>What if </a:t>
            </a:r>
            <a:r>
              <a:rPr lang="en-US" i="1" dirty="0"/>
              <a:t>y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increases</a:t>
            </a:r>
            <a:r>
              <a:rPr lang="en-US" dirty="0"/>
              <a:t> when </a:t>
            </a:r>
            <a:r>
              <a:rPr lang="en-US" i="1" dirty="0"/>
              <a:t>x</a:t>
            </a:r>
            <a:r>
              <a:rPr lang="en-US" dirty="0"/>
              <a:t> increases?</a:t>
            </a:r>
          </a:p>
          <a:p>
            <a:r>
              <a:rPr lang="en-US" dirty="0"/>
              <a:t>What if </a:t>
            </a:r>
            <a:r>
              <a:rPr lang="en-US" i="1" dirty="0"/>
              <a:t>y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decreases</a:t>
            </a:r>
            <a:r>
              <a:rPr lang="en-US" dirty="0"/>
              <a:t> when </a:t>
            </a:r>
            <a:r>
              <a:rPr lang="en-US" i="1" dirty="0"/>
              <a:t>x</a:t>
            </a:r>
            <a:r>
              <a:rPr lang="en-US" dirty="0"/>
              <a:t> increases?</a:t>
            </a:r>
          </a:p>
          <a:p>
            <a:r>
              <a:rPr lang="en-US" dirty="0"/>
              <a:t>What if </a:t>
            </a:r>
            <a:r>
              <a:rPr lang="en-US" i="1" dirty="0"/>
              <a:t>y</a:t>
            </a:r>
            <a:r>
              <a:rPr lang="en-US" dirty="0"/>
              <a:t> and </a:t>
            </a:r>
            <a:r>
              <a:rPr lang="en-US" i="1" dirty="0"/>
              <a:t>x</a:t>
            </a:r>
            <a:r>
              <a:rPr lang="en-US" dirty="0"/>
              <a:t> vary </a:t>
            </a:r>
            <a:r>
              <a:rPr lang="en-US" dirty="0">
                <a:solidFill>
                  <a:srgbClr val="FF0000"/>
                </a:solidFill>
              </a:rPr>
              <a:t>independently</a:t>
            </a:r>
            <a:r>
              <a:rPr lang="en-US" dirty="0"/>
              <a:t>?</a:t>
            </a:r>
          </a:p>
        </p:txBody>
      </p:sp>
      <p:graphicFrame>
        <p:nvGraphicFramePr>
          <p:cNvPr id="304131" name="Object 3">
            <a:hlinkClick r:id="" action="ppaction://ole?verb=0"/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03474834"/>
              </p:ext>
            </p:extLst>
          </p:nvPr>
        </p:nvGraphicFramePr>
        <p:xfrm>
          <a:off x="1600199" y="2078038"/>
          <a:ext cx="5775325" cy="1389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6502320" imgH="1395360" progId="Equation.3">
                  <p:embed/>
                </p:oleObj>
              </mc:Choice>
              <mc:Fallback>
                <p:oleObj name="Equation" r:id="rId3" imgW="6502320" imgH="139536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0199" y="2078038"/>
                        <a:ext cx="5775325" cy="13890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373062" y="1087438"/>
            <a:ext cx="8229600" cy="990600"/>
          </a:xfrm>
        </p:spPr>
        <p:txBody>
          <a:bodyPr/>
          <a:lstStyle/>
          <a:p>
            <a:r>
              <a:rPr lang="en-US" dirty="0"/>
              <a:t>Covariance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06548" y="549876"/>
            <a:ext cx="44797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3333FF"/>
                </a:solidFill>
              </a:rPr>
              <a:t>Probability and Statistics -A Gentle overview </a:t>
            </a:r>
            <a:endParaRPr lang="en-IN" b="1" dirty="0">
              <a:solidFill>
                <a:srgbClr val="3333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9165176"/>
      </p:ext>
    </p:extLst>
  </p:cSld>
  <p:clrMapOvr>
    <a:masterClrMapping/>
  </p:clrMapOvr>
  <p:transition spd="slow"/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1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18802" y="2327901"/>
            <a:ext cx="7886700" cy="4351338"/>
          </a:xfrm>
          <a:noFill/>
          <a:ln/>
        </p:spPr>
        <p:txBody>
          <a:bodyPr lIns="90488" tIns="44450" rIns="90488" bIns="44450"/>
          <a:lstStyle/>
          <a:p>
            <a:pPr>
              <a:lnSpc>
                <a:spcPct val="90000"/>
              </a:lnSpc>
              <a:buFontTx/>
              <a:buNone/>
            </a:pPr>
            <a:r>
              <a:rPr lang="en-US" dirty="0"/>
              <a:t>It is clear that the greater the covariance, the stronger the relationship between </a:t>
            </a:r>
            <a:r>
              <a:rPr lang="en-US" i="1" dirty="0"/>
              <a:t>x</a:t>
            </a:r>
            <a:r>
              <a:rPr lang="en-US" dirty="0"/>
              <a:t> and </a:t>
            </a:r>
            <a:r>
              <a:rPr lang="en-US" i="1" dirty="0"/>
              <a:t>y</a:t>
            </a:r>
            <a:r>
              <a:rPr lang="en-US" dirty="0"/>
              <a:t>.</a:t>
            </a:r>
          </a:p>
          <a:p>
            <a:pPr>
              <a:lnSpc>
                <a:spcPct val="90000"/>
              </a:lnSpc>
              <a:buFontTx/>
              <a:buNone/>
            </a:pPr>
            <a:endParaRPr lang="en-US" dirty="0"/>
          </a:p>
          <a:p>
            <a:pPr>
              <a:lnSpc>
                <a:spcPct val="90000"/>
              </a:lnSpc>
              <a:buFontTx/>
              <a:buNone/>
            </a:pPr>
            <a:r>
              <a:rPr lang="en-US" dirty="0"/>
              <a:t>But . . . </a:t>
            </a:r>
            <a:r>
              <a:rPr lang="en-US" dirty="0">
                <a:solidFill>
                  <a:srgbClr val="FF0000"/>
                </a:solidFill>
              </a:rPr>
              <a:t>what about units?</a:t>
            </a:r>
          </a:p>
          <a:p>
            <a:pPr>
              <a:lnSpc>
                <a:spcPct val="90000"/>
              </a:lnSpc>
              <a:buFontTx/>
              <a:buNone/>
            </a:pPr>
            <a:endParaRPr lang="en-US" dirty="0"/>
          </a:p>
          <a:p>
            <a:pPr>
              <a:lnSpc>
                <a:spcPct val="90000"/>
              </a:lnSpc>
              <a:buFontTx/>
              <a:buNone/>
            </a:pPr>
            <a:r>
              <a:rPr lang="en-US" i="1" dirty="0"/>
              <a:t>e.g., </a:t>
            </a:r>
            <a:r>
              <a:rPr lang="en-US" dirty="0"/>
              <a:t>if you measure glucose in </a:t>
            </a:r>
            <a:r>
              <a:rPr lang="en-US" i="1" dirty="0"/>
              <a:t>mg/</a:t>
            </a:r>
            <a:r>
              <a:rPr lang="en-US" i="1" dirty="0" err="1"/>
              <a:t>dL</a:t>
            </a:r>
            <a:r>
              <a:rPr lang="en-US" dirty="0"/>
              <a:t>, and I measure it in </a:t>
            </a:r>
            <a:r>
              <a:rPr lang="en-US" i="1" dirty="0" err="1"/>
              <a:t>mmol</a:t>
            </a:r>
            <a:r>
              <a:rPr lang="en-US" i="1" dirty="0"/>
              <a:t>/L</a:t>
            </a:r>
            <a:r>
              <a:rPr lang="en-US" dirty="0"/>
              <a:t>, who’s likely to have the highest covariance?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285750" y="1337301"/>
            <a:ext cx="8229600" cy="990600"/>
          </a:xfrm>
        </p:spPr>
        <p:txBody>
          <a:bodyPr/>
          <a:lstStyle/>
          <a:p>
            <a:r>
              <a:rPr lang="en-US" dirty="0"/>
              <a:t>Covariance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06548" y="549876"/>
            <a:ext cx="44797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3333FF"/>
                </a:solidFill>
              </a:rPr>
              <a:t>Probability and Statistics -A Gentle overview </a:t>
            </a:r>
            <a:endParaRPr lang="en-IN" b="1" dirty="0">
              <a:solidFill>
                <a:srgbClr val="3333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2121280"/>
      </p:ext>
    </p:extLst>
  </p:cSld>
  <p:clrMapOvr>
    <a:masterClrMapping/>
  </p:clrMapOvr>
  <p:transition spd="slow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A Bird Eye View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425" y="2253871"/>
            <a:ext cx="8439150" cy="28670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3885" y="2150772"/>
            <a:ext cx="4970115" cy="3328313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 flipV="1">
            <a:off x="450761" y="3335628"/>
            <a:ext cx="3966693" cy="14424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0033664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8227" name="Object 3">
            <a:hlinkClick r:id="" action="ppaction://ole?verb=0"/>
          </p:cNvPr>
          <p:cNvGraphicFramePr>
            <a:graphicFrameLocks/>
          </p:cNvGraphicFramePr>
          <p:nvPr/>
        </p:nvGraphicFramePr>
        <p:xfrm>
          <a:off x="1485900" y="2524125"/>
          <a:ext cx="6515100" cy="3419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7359480" imgH="3457440" progId="Equation.3">
                  <p:embed/>
                </p:oleObj>
              </mc:Choice>
              <mc:Fallback>
                <p:oleObj name="Equation" r:id="rId3" imgW="7359480" imgH="345744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85900" y="2524125"/>
                        <a:ext cx="6515100" cy="3419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32436" y="1198562"/>
            <a:ext cx="7886700" cy="1325563"/>
          </a:xfrm>
        </p:spPr>
        <p:txBody>
          <a:bodyPr/>
          <a:lstStyle/>
          <a:p>
            <a:r>
              <a:rPr lang="en-US" dirty="0"/>
              <a:t>Correlation Coefficient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06548" y="549876"/>
            <a:ext cx="44797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3333FF"/>
                </a:solidFill>
              </a:rPr>
              <a:t>Probability and Statistics -A Gentle overview </a:t>
            </a:r>
            <a:endParaRPr lang="en-IN" b="1" dirty="0">
              <a:solidFill>
                <a:srgbClr val="3333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6467825"/>
      </p:ext>
    </p:extLst>
  </p:cSld>
  <p:clrMapOvr>
    <a:masterClrMapping/>
  </p:clrMapOvr>
  <p:transition spd="slow"/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2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2057400"/>
            <a:ext cx="7772400" cy="4114800"/>
          </a:xfrm>
          <a:noFill/>
          <a:ln/>
        </p:spPr>
        <p:txBody>
          <a:bodyPr lIns="90488" tIns="44450" rIns="90488" bIns="44450"/>
          <a:lstStyle/>
          <a:p>
            <a:r>
              <a:rPr lang="en-US" dirty="0"/>
              <a:t>The correlation coefficient is a </a:t>
            </a:r>
            <a:r>
              <a:rPr lang="en-US" dirty="0" err="1"/>
              <a:t>unitless</a:t>
            </a:r>
            <a:r>
              <a:rPr lang="en-US" dirty="0"/>
              <a:t> quantity that roughly indicates the degree to which </a:t>
            </a:r>
            <a:r>
              <a:rPr lang="en-US" i="1" dirty="0"/>
              <a:t>x</a:t>
            </a:r>
            <a:r>
              <a:rPr lang="en-US" dirty="0"/>
              <a:t> and </a:t>
            </a:r>
            <a:r>
              <a:rPr lang="en-US" i="1" dirty="0"/>
              <a:t>y</a:t>
            </a:r>
            <a:r>
              <a:rPr lang="en-US" dirty="0"/>
              <a:t> vary in the same direction.</a:t>
            </a:r>
          </a:p>
          <a:p>
            <a:r>
              <a:rPr lang="en-US" i="1" dirty="0">
                <a:sym typeface="Symbol" pitchFamily="18" charset="2"/>
              </a:rPr>
              <a:t></a:t>
            </a:r>
            <a:r>
              <a:rPr lang="en-US" dirty="0"/>
              <a:t> is useful for detecting relationships between parameters, but it is not a very sensitive measure of the </a:t>
            </a:r>
            <a:r>
              <a:rPr lang="en-US" i="1" dirty="0"/>
              <a:t>spread</a:t>
            </a:r>
            <a:r>
              <a:rPr lang="en-US" dirty="0"/>
              <a:t>.</a:t>
            </a:r>
          </a:p>
        </p:txBody>
      </p:sp>
      <p:sp>
        <p:nvSpPr>
          <p:cNvPr id="5" name="Title 3"/>
          <p:cNvSpPr>
            <a:spLocks noGrp="1"/>
          </p:cNvSpPr>
          <p:nvPr>
            <p:ph type="title"/>
          </p:nvPr>
        </p:nvSpPr>
        <p:spPr>
          <a:xfrm>
            <a:off x="228600" y="1143000"/>
            <a:ext cx="8229600" cy="914400"/>
          </a:xfrm>
        </p:spPr>
        <p:txBody>
          <a:bodyPr/>
          <a:lstStyle/>
          <a:p>
            <a:r>
              <a:rPr lang="en-US" dirty="0"/>
              <a:t>Correlation Coefficient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06548" y="549876"/>
            <a:ext cx="44797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3333FF"/>
                </a:solidFill>
              </a:rPr>
              <a:t>Probability and Statistics -A Gentle overview </a:t>
            </a:r>
            <a:endParaRPr lang="en-IN" b="1" dirty="0">
              <a:solidFill>
                <a:srgbClr val="3333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7889042"/>
      </p:ext>
    </p:extLst>
  </p:cSld>
  <p:clrMapOvr>
    <a:masterClrMapping/>
  </p:clrMapOvr>
  <p:transition spd="slow"/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322" name="Rectangle 2"/>
          <p:cNvSpPr>
            <a:spLocks noChangeArrowheads="1"/>
          </p:cNvSpPr>
          <p:nvPr/>
        </p:nvSpPr>
        <p:spPr bwMode="auto">
          <a:xfrm>
            <a:off x="2844800" y="6248400"/>
            <a:ext cx="2844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12324" name="Rectangle 4"/>
          <p:cNvSpPr>
            <a:spLocks noChangeArrowheads="1"/>
          </p:cNvSpPr>
          <p:nvPr/>
        </p:nvSpPr>
        <p:spPr bwMode="auto">
          <a:xfrm>
            <a:off x="1925638" y="6256338"/>
            <a:ext cx="293687" cy="3333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sz="1600">
                <a:latin typeface="Arial" pitchFamily="34" charset="0"/>
              </a:rPr>
              <a:t>0</a:t>
            </a:r>
          </a:p>
        </p:txBody>
      </p:sp>
      <p:sp>
        <p:nvSpPr>
          <p:cNvPr id="312325" name="Rectangle 5"/>
          <p:cNvSpPr>
            <a:spLocks noChangeArrowheads="1"/>
          </p:cNvSpPr>
          <p:nvPr/>
        </p:nvSpPr>
        <p:spPr bwMode="auto">
          <a:xfrm>
            <a:off x="2457450" y="6256338"/>
            <a:ext cx="293688" cy="3333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sz="1600">
                <a:latin typeface="Arial" pitchFamily="34" charset="0"/>
              </a:rPr>
              <a:t>5</a:t>
            </a:r>
          </a:p>
        </p:txBody>
      </p:sp>
      <p:sp>
        <p:nvSpPr>
          <p:cNvPr id="312326" name="Rectangle 6"/>
          <p:cNvSpPr>
            <a:spLocks noChangeArrowheads="1"/>
          </p:cNvSpPr>
          <p:nvPr/>
        </p:nvSpPr>
        <p:spPr bwMode="auto">
          <a:xfrm>
            <a:off x="2965450" y="6256338"/>
            <a:ext cx="406400" cy="3333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sz="1600">
                <a:latin typeface="Arial" pitchFamily="34" charset="0"/>
              </a:rPr>
              <a:t>10</a:t>
            </a:r>
          </a:p>
        </p:txBody>
      </p:sp>
      <p:sp>
        <p:nvSpPr>
          <p:cNvPr id="312327" name="Rectangle 7"/>
          <p:cNvSpPr>
            <a:spLocks noChangeArrowheads="1"/>
          </p:cNvSpPr>
          <p:nvPr/>
        </p:nvSpPr>
        <p:spPr bwMode="auto">
          <a:xfrm>
            <a:off x="3495675" y="6256338"/>
            <a:ext cx="406400" cy="3333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sz="1600">
                <a:latin typeface="Arial" pitchFamily="34" charset="0"/>
              </a:rPr>
              <a:t>15</a:t>
            </a:r>
          </a:p>
        </p:txBody>
      </p:sp>
      <p:sp>
        <p:nvSpPr>
          <p:cNvPr id="312328" name="Rectangle 8"/>
          <p:cNvSpPr>
            <a:spLocks noChangeArrowheads="1"/>
          </p:cNvSpPr>
          <p:nvPr/>
        </p:nvSpPr>
        <p:spPr bwMode="auto">
          <a:xfrm>
            <a:off x="4027488" y="6256338"/>
            <a:ext cx="406400" cy="3333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sz="1600">
                <a:latin typeface="Arial" pitchFamily="34" charset="0"/>
              </a:rPr>
              <a:t>20</a:t>
            </a:r>
          </a:p>
        </p:txBody>
      </p:sp>
      <p:sp>
        <p:nvSpPr>
          <p:cNvPr id="312329" name="Rectangle 9"/>
          <p:cNvSpPr>
            <a:spLocks noChangeArrowheads="1"/>
          </p:cNvSpPr>
          <p:nvPr/>
        </p:nvSpPr>
        <p:spPr bwMode="auto">
          <a:xfrm>
            <a:off x="4556125" y="6256338"/>
            <a:ext cx="406400" cy="3333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sz="1600">
                <a:latin typeface="Arial" pitchFamily="34" charset="0"/>
              </a:rPr>
              <a:t>25</a:t>
            </a:r>
          </a:p>
        </p:txBody>
      </p:sp>
      <p:sp>
        <p:nvSpPr>
          <p:cNvPr id="312330" name="Rectangle 10"/>
          <p:cNvSpPr>
            <a:spLocks noChangeArrowheads="1"/>
          </p:cNvSpPr>
          <p:nvPr/>
        </p:nvSpPr>
        <p:spPr bwMode="auto">
          <a:xfrm>
            <a:off x="5087938" y="6256338"/>
            <a:ext cx="406400" cy="3333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sz="1600">
                <a:latin typeface="Arial" pitchFamily="34" charset="0"/>
              </a:rPr>
              <a:t>30</a:t>
            </a:r>
          </a:p>
        </p:txBody>
      </p:sp>
      <p:sp>
        <p:nvSpPr>
          <p:cNvPr id="312331" name="Rectangle 11"/>
          <p:cNvSpPr>
            <a:spLocks noChangeArrowheads="1"/>
          </p:cNvSpPr>
          <p:nvPr/>
        </p:nvSpPr>
        <p:spPr bwMode="auto">
          <a:xfrm>
            <a:off x="5619750" y="6256338"/>
            <a:ext cx="406400" cy="3333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sz="1600">
                <a:latin typeface="Arial" pitchFamily="34" charset="0"/>
              </a:rPr>
              <a:t>35</a:t>
            </a:r>
          </a:p>
        </p:txBody>
      </p:sp>
      <p:sp>
        <p:nvSpPr>
          <p:cNvPr id="312332" name="Rectangle 12"/>
          <p:cNvSpPr>
            <a:spLocks noChangeArrowheads="1"/>
          </p:cNvSpPr>
          <p:nvPr/>
        </p:nvSpPr>
        <p:spPr bwMode="auto">
          <a:xfrm>
            <a:off x="6151563" y="6256338"/>
            <a:ext cx="406400" cy="3333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sz="1600">
                <a:latin typeface="Arial" pitchFamily="34" charset="0"/>
              </a:rPr>
              <a:t>40</a:t>
            </a:r>
          </a:p>
        </p:txBody>
      </p:sp>
      <p:sp>
        <p:nvSpPr>
          <p:cNvPr id="312333" name="Rectangle 13"/>
          <p:cNvSpPr>
            <a:spLocks noChangeArrowheads="1"/>
          </p:cNvSpPr>
          <p:nvPr/>
        </p:nvSpPr>
        <p:spPr bwMode="auto">
          <a:xfrm>
            <a:off x="6681788" y="6256338"/>
            <a:ext cx="406400" cy="3333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sz="1600">
                <a:latin typeface="Arial" pitchFamily="34" charset="0"/>
              </a:rPr>
              <a:t>45</a:t>
            </a:r>
          </a:p>
        </p:txBody>
      </p:sp>
      <p:sp>
        <p:nvSpPr>
          <p:cNvPr id="312334" name="Rectangle 14"/>
          <p:cNvSpPr>
            <a:spLocks noChangeArrowheads="1"/>
          </p:cNvSpPr>
          <p:nvPr/>
        </p:nvSpPr>
        <p:spPr bwMode="auto">
          <a:xfrm>
            <a:off x="7213600" y="6256338"/>
            <a:ext cx="406400" cy="3333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sz="1600">
                <a:latin typeface="Arial" pitchFamily="34" charset="0"/>
              </a:rPr>
              <a:t>50</a:t>
            </a:r>
          </a:p>
        </p:txBody>
      </p:sp>
      <p:sp>
        <p:nvSpPr>
          <p:cNvPr id="312335" name="Freeform 15"/>
          <p:cNvSpPr>
            <a:spLocks/>
          </p:cNvSpPr>
          <p:nvPr/>
        </p:nvSpPr>
        <p:spPr bwMode="auto">
          <a:xfrm>
            <a:off x="2090738" y="1420813"/>
            <a:ext cx="5313362" cy="4751387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3764" y="0"/>
              </a:cxn>
              <a:cxn ang="0">
                <a:pos x="3764" y="2992"/>
              </a:cxn>
              <a:cxn ang="0">
                <a:pos x="0" y="2992"/>
              </a:cxn>
              <a:cxn ang="0">
                <a:pos x="0" y="0"/>
              </a:cxn>
            </a:cxnLst>
            <a:rect l="0" t="0" r="r" b="b"/>
            <a:pathLst>
              <a:path w="3765" h="2993">
                <a:moveTo>
                  <a:pt x="0" y="0"/>
                </a:moveTo>
                <a:lnTo>
                  <a:pt x="3764" y="0"/>
                </a:lnTo>
                <a:lnTo>
                  <a:pt x="3764" y="2992"/>
                </a:lnTo>
                <a:lnTo>
                  <a:pt x="0" y="2992"/>
                </a:lnTo>
                <a:lnTo>
                  <a:pt x="0" y="0"/>
                </a:lnTo>
              </a:path>
            </a:pathLst>
          </a:custGeom>
          <a:noFill/>
          <a:ln w="12700" cap="rnd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12336" name="Freeform 16"/>
          <p:cNvSpPr>
            <a:spLocks/>
          </p:cNvSpPr>
          <p:nvPr/>
        </p:nvSpPr>
        <p:spPr bwMode="auto">
          <a:xfrm>
            <a:off x="2090738" y="1420813"/>
            <a:ext cx="5313362" cy="4751387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3764" y="0"/>
              </a:cxn>
              <a:cxn ang="0">
                <a:pos x="3764" y="2992"/>
              </a:cxn>
              <a:cxn ang="0">
                <a:pos x="0" y="2992"/>
              </a:cxn>
              <a:cxn ang="0">
                <a:pos x="0" y="0"/>
              </a:cxn>
            </a:cxnLst>
            <a:rect l="0" t="0" r="r" b="b"/>
            <a:pathLst>
              <a:path w="3765" h="2993">
                <a:moveTo>
                  <a:pt x="0" y="0"/>
                </a:moveTo>
                <a:lnTo>
                  <a:pt x="3764" y="0"/>
                </a:lnTo>
                <a:lnTo>
                  <a:pt x="3764" y="2992"/>
                </a:lnTo>
                <a:lnTo>
                  <a:pt x="0" y="2992"/>
                </a:lnTo>
                <a:lnTo>
                  <a:pt x="0" y="0"/>
                </a:lnTo>
              </a:path>
            </a:pathLst>
          </a:custGeom>
          <a:noFill/>
          <a:ln w="50800" cap="rnd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12337" name="Line 17"/>
          <p:cNvSpPr>
            <a:spLocks noChangeShapeType="1"/>
          </p:cNvSpPr>
          <p:nvPr/>
        </p:nvSpPr>
        <p:spPr bwMode="auto">
          <a:xfrm flipV="1">
            <a:off x="2554288" y="6135688"/>
            <a:ext cx="0" cy="698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12338" name="Line 18"/>
          <p:cNvSpPr>
            <a:spLocks noChangeShapeType="1"/>
          </p:cNvSpPr>
          <p:nvPr/>
        </p:nvSpPr>
        <p:spPr bwMode="auto">
          <a:xfrm flipV="1">
            <a:off x="3086100" y="6135688"/>
            <a:ext cx="0" cy="698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12339" name="Line 19"/>
          <p:cNvSpPr>
            <a:spLocks noChangeShapeType="1"/>
          </p:cNvSpPr>
          <p:nvPr/>
        </p:nvSpPr>
        <p:spPr bwMode="auto">
          <a:xfrm flipV="1">
            <a:off x="3616325" y="6135688"/>
            <a:ext cx="0" cy="698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12340" name="Line 20"/>
          <p:cNvSpPr>
            <a:spLocks noChangeShapeType="1"/>
          </p:cNvSpPr>
          <p:nvPr/>
        </p:nvSpPr>
        <p:spPr bwMode="auto">
          <a:xfrm flipV="1">
            <a:off x="4148138" y="6135688"/>
            <a:ext cx="0" cy="698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12341" name="Line 21"/>
          <p:cNvSpPr>
            <a:spLocks noChangeShapeType="1"/>
          </p:cNvSpPr>
          <p:nvPr/>
        </p:nvSpPr>
        <p:spPr bwMode="auto">
          <a:xfrm flipV="1">
            <a:off x="4679950" y="6135688"/>
            <a:ext cx="0" cy="698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12342" name="Line 22"/>
          <p:cNvSpPr>
            <a:spLocks noChangeShapeType="1"/>
          </p:cNvSpPr>
          <p:nvPr/>
        </p:nvSpPr>
        <p:spPr bwMode="auto">
          <a:xfrm flipV="1">
            <a:off x="5211763" y="6135688"/>
            <a:ext cx="0" cy="698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12343" name="Line 23"/>
          <p:cNvSpPr>
            <a:spLocks noChangeShapeType="1"/>
          </p:cNvSpPr>
          <p:nvPr/>
        </p:nvSpPr>
        <p:spPr bwMode="auto">
          <a:xfrm flipV="1">
            <a:off x="5741988" y="6135688"/>
            <a:ext cx="0" cy="698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12344" name="Line 24"/>
          <p:cNvSpPr>
            <a:spLocks noChangeShapeType="1"/>
          </p:cNvSpPr>
          <p:nvPr/>
        </p:nvSpPr>
        <p:spPr bwMode="auto">
          <a:xfrm flipV="1">
            <a:off x="6273800" y="6135688"/>
            <a:ext cx="0" cy="698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12345" name="Line 25"/>
          <p:cNvSpPr>
            <a:spLocks noChangeShapeType="1"/>
          </p:cNvSpPr>
          <p:nvPr/>
        </p:nvSpPr>
        <p:spPr bwMode="auto">
          <a:xfrm flipV="1">
            <a:off x="6804025" y="6135688"/>
            <a:ext cx="0" cy="698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12346" name="Line 26"/>
          <p:cNvSpPr>
            <a:spLocks noChangeShapeType="1"/>
          </p:cNvSpPr>
          <p:nvPr/>
        </p:nvSpPr>
        <p:spPr bwMode="auto">
          <a:xfrm flipV="1">
            <a:off x="7334250" y="6135688"/>
            <a:ext cx="0" cy="698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12347" name="Freeform 27"/>
          <p:cNvSpPr>
            <a:spLocks/>
          </p:cNvSpPr>
          <p:nvPr/>
        </p:nvSpPr>
        <p:spPr bwMode="auto">
          <a:xfrm>
            <a:off x="2605088" y="5578475"/>
            <a:ext cx="36512" cy="44450"/>
          </a:xfrm>
          <a:custGeom>
            <a:avLst/>
            <a:gdLst/>
            <a:ahLst/>
            <a:cxnLst>
              <a:cxn ang="0">
                <a:pos x="12" y="0"/>
              </a:cxn>
              <a:cxn ang="0">
                <a:pos x="25" y="14"/>
              </a:cxn>
              <a:cxn ang="0">
                <a:pos x="12" y="27"/>
              </a:cxn>
              <a:cxn ang="0">
                <a:pos x="0" y="14"/>
              </a:cxn>
              <a:cxn ang="0">
                <a:pos x="12" y="0"/>
              </a:cxn>
            </a:cxnLst>
            <a:rect l="0" t="0" r="r" b="b"/>
            <a:pathLst>
              <a:path w="26" h="28">
                <a:moveTo>
                  <a:pt x="12" y="0"/>
                </a:moveTo>
                <a:lnTo>
                  <a:pt x="25" y="14"/>
                </a:lnTo>
                <a:lnTo>
                  <a:pt x="12" y="27"/>
                </a:lnTo>
                <a:lnTo>
                  <a:pt x="0" y="14"/>
                </a:lnTo>
                <a:lnTo>
                  <a:pt x="12" y="0"/>
                </a:lnTo>
              </a:path>
            </a:pathLst>
          </a:custGeom>
          <a:noFill/>
          <a:ln w="12700" cap="rnd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12348" name="Freeform 28"/>
          <p:cNvSpPr>
            <a:spLocks/>
          </p:cNvSpPr>
          <p:nvPr/>
        </p:nvSpPr>
        <p:spPr bwMode="auto">
          <a:xfrm>
            <a:off x="2814638" y="5386388"/>
            <a:ext cx="38100" cy="44450"/>
          </a:xfrm>
          <a:custGeom>
            <a:avLst/>
            <a:gdLst/>
            <a:ahLst/>
            <a:cxnLst>
              <a:cxn ang="0">
                <a:pos x="13" y="0"/>
              </a:cxn>
              <a:cxn ang="0">
                <a:pos x="26" y="14"/>
              </a:cxn>
              <a:cxn ang="0">
                <a:pos x="13" y="27"/>
              </a:cxn>
              <a:cxn ang="0">
                <a:pos x="0" y="14"/>
              </a:cxn>
              <a:cxn ang="0">
                <a:pos x="13" y="0"/>
              </a:cxn>
            </a:cxnLst>
            <a:rect l="0" t="0" r="r" b="b"/>
            <a:pathLst>
              <a:path w="27" h="28">
                <a:moveTo>
                  <a:pt x="13" y="0"/>
                </a:moveTo>
                <a:lnTo>
                  <a:pt x="26" y="14"/>
                </a:lnTo>
                <a:lnTo>
                  <a:pt x="13" y="27"/>
                </a:lnTo>
                <a:lnTo>
                  <a:pt x="0" y="14"/>
                </a:lnTo>
                <a:lnTo>
                  <a:pt x="13" y="0"/>
                </a:lnTo>
              </a:path>
            </a:pathLst>
          </a:custGeom>
          <a:noFill/>
          <a:ln w="12700" cap="rnd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12349" name="Freeform 29"/>
          <p:cNvSpPr>
            <a:spLocks/>
          </p:cNvSpPr>
          <p:nvPr/>
        </p:nvSpPr>
        <p:spPr bwMode="auto">
          <a:xfrm>
            <a:off x="2814638" y="5578475"/>
            <a:ext cx="38100" cy="44450"/>
          </a:xfrm>
          <a:custGeom>
            <a:avLst/>
            <a:gdLst/>
            <a:ahLst/>
            <a:cxnLst>
              <a:cxn ang="0">
                <a:pos x="13" y="0"/>
              </a:cxn>
              <a:cxn ang="0">
                <a:pos x="26" y="14"/>
              </a:cxn>
              <a:cxn ang="0">
                <a:pos x="13" y="27"/>
              </a:cxn>
              <a:cxn ang="0">
                <a:pos x="0" y="14"/>
              </a:cxn>
              <a:cxn ang="0">
                <a:pos x="13" y="0"/>
              </a:cxn>
            </a:cxnLst>
            <a:rect l="0" t="0" r="r" b="b"/>
            <a:pathLst>
              <a:path w="27" h="28">
                <a:moveTo>
                  <a:pt x="13" y="0"/>
                </a:moveTo>
                <a:lnTo>
                  <a:pt x="26" y="14"/>
                </a:lnTo>
                <a:lnTo>
                  <a:pt x="13" y="27"/>
                </a:lnTo>
                <a:lnTo>
                  <a:pt x="0" y="14"/>
                </a:lnTo>
                <a:lnTo>
                  <a:pt x="13" y="0"/>
                </a:lnTo>
              </a:path>
            </a:pathLst>
          </a:custGeom>
          <a:noFill/>
          <a:ln w="12700" cap="rnd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12350" name="Freeform 30"/>
          <p:cNvSpPr>
            <a:spLocks/>
          </p:cNvSpPr>
          <p:nvPr/>
        </p:nvSpPr>
        <p:spPr bwMode="auto">
          <a:xfrm>
            <a:off x="3027363" y="5386388"/>
            <a:ext cx="38100" cy="44450"/>
          </a:xfrm>
          <a:custGeom>
            <a:avLst/>
            <a:gdLst/>
            <a:ahLst/>
            <a:cxnLst>
              <a:cxn ang="0">
                <a:pos x="13" y="0"/>
              </a:cxn>
              <a:cxn ang="0">
                <a:pos x="26" y="14"/>
              </a:cxn>
              <a:cxn ang="0">
                <a:pos x="13" y="27"/>
              </a:cxn>
              <a:cxn ang="0">
                <a:pos x="0" y="14"/>
              </a:cxn>
              <a:cxn ang="0">
                <a:pos x="13" y="0"/>
              </a:cxn>
            </a:cxnLst>
            <a:rect l="0" t="0" r="r" b="b"/>
            <a:pathLst>
              <a:path w="27" h="28">
                <a:moveTo>
                  <a:pt x="13" y="0"/>
                </a:moveTo>
                <a:lnTo>
                  <a:pt x="26" y="14"/>
                </a:lnTo>
                <a:lnTo>
                  <a:pt x="13" y="27"/>
                </a:lnTo>
                <a:lnTo>
                  <a:pt x="0" y="14"/>
                </a:lnTo>
                <a:lnTo>
                  <a:pt x="13" y="0"/>
                </a:lnTo>
              </a:path>
            </a:pathLst>
          </a:custGeom>
          <a:noFill/>
          <a:ln w="12700" cap="rnd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12351" name="Freeform 31"/>
          <p:cNvSpPr>
            <a:spLocks/>
          </p:cNvSpPr>
          <p:nvPr/>
        </p:nvSpPr>
        <p:spPr bwMode="auto">
          <a:xfrm>
            <a:off x="3135313" y="5102225"/>
            <a:ext cx="38100" cy="44450"/>
          </a:xfrm>
          <a:custGeom>
            <a:avLst/>
            <a:gdLst/>
            <a:ahLst/>
            <a:cxnLst>
              <a:cxn ang="0">
                <a:pos x="13" y="0"/>
              </a:cxn>
              <a:cxn ang="0">
                <a:pos x="26" y="13"/>
              </a:cxn>
              <a:cxn ang="0">
                <a:pos x="13" y="27"/>
              </a:cxn>
              <a:cxn ang="0">
                <a:pos x="0" y="13"/>
              </a:cxn>
              <a:cxn ang="0">
                <a:pos x="13" y="0"/>
              </a:cxn>
            </a:cxnLst>
            <a:rect l="0" t="0" r="r" b="b"/>
            <a:pathLst>
              <a:path w="27" h="28">
                <a:moveTo>
                  <a:pt x="13" y="0"/>
                </a:moveTo>
                <a:lnTo>
                  <a:pt x="26" y="13"/>
                </a:lnTo>
                <a:lnTo>
                  <a:pt x="13" y="27"/>
                </a:lnTo>
                <a:lnTo>
                  <a:pt x="0" y="13"/>
                </a:lnTo>
                <a:lnTo>
                  <a:pt x="13" y="0"/>
                </a:lnTo>
              </a:path>
            </a:pathLst>
          </a:custGeom>
          <a:noFill/>
          <a:ln w="12700" cap="rnd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12352" name="Freeform 32"/>
          <p:cNvSpPr>
            <a:spLocks/>
          </p:cNvSpPr>
          <p:nvPr/>
        </p:nvSpPr>
        <p:spPr bwMode="auto">
          <a:xfrm>
            <a:off x="3135313" y="5294313"/>
            <a:ext cx="38100" cy="44450"/>
          </a:xfrm>
          <a:custGeom>
            <a:avLst/>
            <a:gdLst/>
            <a:ahLst/>
            <a:cxnLst>
              <a:cxn ang="0">
                <a:pos x="13" y="0"/>
              </a:cxn>
              <a:cxn ang="0">
                <a:pos x="26" y="13"/>
              </a:cxn>
              <a:cxn ang="0">
                <a:pos x="13" y="27"/>
              </a:cxn>
              <a:cxn ang="0">
                <a:pos x="0" y="13"/>
              </a:cxn>
              <a:cxn ang="0">
                <a:pos x="13" y="0"/>
              </a:cxn>
            </a:cxnLst>
            <a:rect l="0" t="0" r="r" b="b"/>
            <a:pathLst>
              <a:path w="27" h="28">
                <a:moveTo>
                  <a:pt x="13" y="0"/>
                </a:moveTo>
                <a:lnTo>
                  <a:pt x="26" y="13"/>
                </a:lnTo>
                <a:lnTo>
                  <a:pt x="13" y="27"/>
                </a:lnTo>
                <a:lnTo>
                  <a:pt x="0" y="13"/>
                </a:lnTo>
                <a:lnTo>
                  <a:pt x="13" y="0"/>
                </a:lnTo>
              </a:path>
            </a:pathLst>
          </a:custGeom>
          <a:noFill/>
          <a:ln w="12700" cap="rnd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12353" name="Freeform 33"/>
          <p:cNvSpPr>
            <a:spLocks/>
          </p:cNvSpPr>
          <p:nvPr/>
        </p:nvSpPr>
        <p:spPr bwMode="auto">
          <a:xfrm>
            <a:off x="3455988" y="5102225"/>
            <a:ext cx="36512" cy="44450"/>
          </a:xfrm>
          <a:custGeom>
            <a:avLst/>
            <a:gdLst/>
            <a:ahLst/>
            <a:cxnLst>
              <a:cxn ang="0">
                <a:pos x="13" y="0"/>
              </a:cxn>
              <a:cxn ang="0">
                <a:pos x="25" y="13"/>
              </a:cxn>
              <a:cxn ang="0">
                <a:pos x="13" y="27"/>
              </a:cxn>
              <a:cxn ang="0">
                <a:pos x="0" y="13"/>
              </a:cxn>
              <a:cxn ang="0">
                <a:pos x="13" y="0"/>
              </a:cxn>
            </a:cxnLst>
            <a:rect l="0" t="0" r="r" b="b"/>
            <a:pathLst>
              <a:path w="26" h="28">
                <a:moveTo>
                  <a:pt x="13" y="0"/>
                </a:moveTo>
                <a:lnTo>
                  <a:pt x="25" y="13"/>
                </a:lnTo>
                <a:lnTo>
                  <a:pt x="13" y="27"/>
                </a:lnTo>
                <a:lnTo>
                  <a:pt x="0" y="13"/>
                </a:lnTo>
                <a:lnTo>
                  <a:pt x="13" y="0"/>
                </a:lnTo>
              </a:path>
            </a:pathLst>
          </a:custGeom>
          <a:noFill/>
          <a:ln w="12700" cap="rnd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12354" name="Freeform 34"/>
          <p:cNvSpPr>
            <a:spLocks/>
          </p:cNvSpPr>
          <p:nvPr/>
        </p:nvSpPr>
        <p:spPr bwMode="auto">
          <a:xfrm>
            <a:off x="3878263" y="4724400"/>
            <a:ext cx="38100" cy="44450"/>
          </a:xfrm>
          <a:custGeom>
            <a:avLst/>
            <a:gdLst/>
            <a:ahLst/>
            <a:cxnLst>
              <a:cxn ang="0">
                <a:pos x="13" y="0"/>
              </a:cxn>
              <a:cxn ang="0">
                <a:pos x="26" y="14"/>
              </a:cxn>
              <a:cxn ang="0">
                <a:pos x="13" y="27"/>
              </a:cxn>
              <a:cxn ang="0">
                <a:pos x="0" y="14"/>
              </a:cxn>
              <a:cxn ang="0">
                <a:pos x="13" y="0"/>
              </a:cxn>
            </a:cxnLst>
            <a:rect l="0" t="0" r="r" b="b"/>
            <a:pathLst>
              <a:path w="27" h="28">
                <a:moveTo>
                  <a:pt x="13" y="0"/>
                </a:moveTo>
                <a:lnTo>
                  <a:pt x="26" y="14"/>
                </a:lnTo>
                <a:lnTo>
                  <a:pt x="13" y="27"/>
                </a:lnTo>
                <a:lnTo>
                  <a:pt x="0" y="14"/>
                </a:lnTo>
                <a:lnTo>
                  <a:pt x="13" y="0"/>
                </a:lnTo>
              </a:path>
            </a:pathLst>
          </a:custGeom>
          <a:noFill/>
          <a:ln w="12700" cap="rnd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12355" name="Freeform 35"/>
          <p:cNvSpPr>
            <a:spLocks/>
          </p:cNvSpPr>
          <p:nvPr/>
        </p:nvSpPr>
        <p:spPr bwMode="auto">
          <a:xfrm>
            <a:off x="3775075" y="4532313"/>
            <a:ext cx="38100" cy="44450"/>
          </a:xfrm>
          <a:custGeom>
            <a:avLst/>
            <a:gdLst/>
            <a:ahLst/>
            <a:cxnLst>
              <a:cxn ang="0">
                <a:pos x="13" y="0"/>
              </a:cxn>
              <a:cxn ang="0">
                <a:pos x="26" y="13"/>
              </a:cxn>
              <a:cxn ang="0">
                <a:pos x="13" y="27"/>
              </a:cxn>
              <a:cxn ang="0">
                <a:pos x="0" y="13"/>
              </a:cxn>
              <a:cxn ang="0">
                <a:pos x="13" y="0"/>
              </a:cxn>
            </a:cxnLst>
            <a:rect l="0" t="0" r="r" b="b"/>
            <a:pathLst>
              <a:path w="27" h="28">
                <a:moveTo>
                  <a:pt x="13" y="0"/>
                </a:moveTo>
                <a:lnTo>
                  <a:pt x="26" y="13"/>
                </a:lnTo>
                <a:lnTo>
                  <a:pt x="13" y="27"/>
                </a:lnTo>
                <a:lnTo>
                  <a:pt x="0" y="13"/>
                </a:lnTo>
                <a:lnTo>
                  <a:pt x="13" y="0"/>
                </a:lnTo>
              </a:path>
            </a:pathLst>
          </a:custGeom>
          <a:noFill/>
          <a:ln w="12700" cap="rnd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12356" name="Freeform 36"/>
          <p:cNvSpPr>
            <a:spLocks/>
          </p:cNvSpPr>
          <p:nvPr/>
        </p:nvSpPr>
        <p:spPr bwMode="auto">
          <a:xfrm>
            <a:off x="3986213" y="4346575"/>
            <a:ext cx="38100" cy="44450"/>
          </a:xfrm>
          <a:custGeom>
            <a:avLst/>
            <a:gdLst/>
            <a:ahLst/>
            <a:cxnLst>
              <a:cxn ang="0">
                <a:pos x="13" y="0"/>
              </a:cxn>
              <a:cxn ang="0">
                <a:pos x="26" y="14"/>
              </a:cxn>
              <a:cxn ang="0">
                <a:pos x="13" y="27"/>
              </a:cxn>
              <a:cxn ang="0">
                <a:pos x="0" y="14"/>
              </a:cxn>
              <a:cxn ang="0">
                <a:pos x="13" y="0"/>
              </a:cxn>
            </a:cxnLst>
            <a:rect l="0" t="0" r="r" b="b"/>
            <a:pathLst>
              <a:path w="27" h="28">
                <a:moveTo>
                  <a:pt x="13" y="0"/>
                </a:moveTo>
                <a:lnTo>
                  <a:pt x="26" y="14"/>
                </a:lnTo>
                <a:lnTo>
                  <a:pt x="13" y="27"/>
                </a:lnTo>
                <a:lnTo>
                  <a:pt x="0" y="14"/>
                </a:lnTo>
                <a:lnTo>
                  <a:pt x="13" y="0"/>
                </a:lnTo>
              </a:path>
            </a:pathLst>
          </a:custGeom>
          <a:noFill/>
          <a:ln w="12700" cap="rnd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12357" name="Freeform 37"/>
          <p:cNvSpPr>
            <a:spLocks/>
          </p:cNvSpPr>
          <p:nvPr/>
        </p:nvSpPr>
        <p:spPr bwMode="auto">
          <a:xfrm>
            <a:off x="3878263" y="4532313"/>
            <a:ext cx="38100" cy="44450"/>
          </a:xfrm>
          <a:custGeom>
            <a:avLst/>
            <a:gdLst/>
            <a:ahLst/>
            <a:cxnLst>
              <a:cxn ang="0">
                <a:pos x="13" y="0"/>
              </a:cxn>
              <a:cxn ang="0">
                <a:pos x="26" y="13"/>
              </a:cxn>
              <a:cxn ang="0">
                <a:pos x="13" y="27"/>
              </a:cxn>
              <a:cxn ang="0">
                <a:pos x="0" y="13"/>
              </a:cxn>
              <a:cxn ang="0">
                <a:pos x="13" y="0"/>
              </a:cxn>
            </a:cxnLst>
            <a:rect l="0" t="0" r="r" b="b"/>
            <a:pathLst>
              <a:path w="27" h="28">
                <a:moveTo>
                  <a:pt x="13" y="0"/>
                </a:moveTo>
                <a:lnTo>
                  <a:pt x="26" y="13"/>
                </a:lnTo>
                <a:lnTo>
                  <a:pt x="13" y="27"/>
                </a:lnTo>
                <a:lnTo>
                  <a:pt x="0" y="13"/>
                </a:lnTo>
                <a:lnTo>
                  <a:pt x="13" y="0"/>
                </a:lnTo>
              </a:path>
            </a:pathLst>
          </a:custGeom>
          <a:noFill/>
          <a:ln w="12700" cap="rnd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12358" name="Freeform 38"/>
          <p:cNvSpPr>
            <a:spLocks/>
          </p:cNvSpPr>
          <p:nvPr/>
        </p:nvSpPr>
        <p:spPr bwMode="auto">
          <a:xfrm>
            <a:off x="4197350" y="4346575"/>
            <a:ext cx="38100" cy="44450"/>
          </a:xfrm>
          <a:custGeom>
            <a:avLst/>
            <a:gdLst/>
            <a:ahLst/>
            <a:cxnLst>
              <a:cxn ang="0">
                <a:pos x="13" y="0"/>
              </a:cxn>
              <a:cxn ang="0">
                <a:pos x="26" y="14"/>
              </a:cxn>
              <a:cxn ang="0">
                <a:pos x="13" y="27"/>
              </a:cxn>
              <a:cxn ang="0">
                <a:pos x="0" y="14"/>
              </a:cxn>
              <a:cxn ang="0">
                <a:pos x="13" y="0"/>
              </a:cxn>
            </a:cxnLst>
            <a:rect l="0" t="0" r="r" b="b"/>
            <a:pathLst>
              <a:path w="27" h="28">
                <a:moveTo>
                  <a:pt x="13" y="0"/>
                </a:moveTo>
                <a:lnTo>
                  <a:pt x="26" y="14"/>
                </a:lnTo>
                <a:lnTo>
                  <a:pt x="13" y="27"/>
                </a:lnTo>
                <a:lnTo>
                  <a:pt x="0" y="14"/>
                </a:lnTo>
                <a:lnTo>
                  <a:pt x="13" y="0"/>
                </a:lnTo>
              </a:path>
            </a:pathLst>
          </a:custGeom>
          <a:noFill/>
          <a:ln w="12700" cap="rnd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12359" name="Freeform 39"/>
          <p:cNvSpPr>
            <a:spLocks/>
          </p:cNvSpPr>
          <p:nvPr/>
        </p:nvSpPr>
        <p:spPr bwMode="auto">
          <a:xfrm>
            <a:off x="4410075" y="3962400"/>
            <a:ext cx="36513" cy="44450"/>
          </a:xfrm>
          <a:custGeom>
            <a:avLst/>
            <a:gdLst/>
            <a:ahLst/>
            <a:cxnLst>
              <a:cxn ang="0">
                <a:pos x="12" y="0"/>
              </a:cxn>
              <a:cxn ang="0">
                <a:pos x="25" y="14"/>
              </a:cxn>
              <a:cxn ang="0">
                <a:pos x="12" y="27"/>
              </a:cxn>
              <a:cxn ang="0">
                <a:pos x="0" y="14"/>
              </a:cxn>
              <a:cxn ang="0">
                <a:pos x="12" y="0"/>
              </a:cxn>
            </a:cxnLst>
            <a:rect l="0" t="0" r="r" b="b"/>
            <a:pathLst>
              <a:path w="26" h="28">
                <a:moveTo>
                  <a:pt x="12" y="0"/>
                </a:moveTo>
                <a:lnTo>
                  <a:pt x="25" y="14"/>
                </a:lnTo>
                <a:lnTo>
                  <a:pt x="12" y="27"/>
                </a:lnTo>
                <a:lnTo>
                  <a:pt x="0" y="14"/>
                </a:lnTo>
                <a:lnTo>
                  <a:pt x="12" y="0"/>
                </a:lnTo>
              </a:path>
            </a:pathLst>
          </a:custGeom>
          <a:noFill/>
          <a:ln w="12700" cap="rnd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12360" name="Freeform 40"/>
          <p:cNvSpPr>
            <a:spLocks/>
          </p:cNvSpPr>
          <p:nvPr/>
        </p:nvSpPr>
        <p:spPr bwMode="auto">
          <a:xfrm>
            <a:off x="4729163" y="3870325"/>
            <a:ext cx="38100" cy="44450"/>
          </a:xfrm>
          <a:custGeom>
            <a:avLst/>
            <a:gdLst/>
            <a:ahLst/>
            <a:cxnLst>
              <a:cxn ang="0">
                <a:pos x="13" y="0"/>
              </a:cxn>
              <a:cxn ang="0">
                <a:pos x="26" y="13"/>
              </a:cxn>
              <a:cxn ang="0">
                <a:pos x="13" y="27"/>
              </a:cxn>
              <a:cxn ang="0">
                <a:pos x="0" y="13"/>
              </a:cxn>
              <a:cxn ang="0">
                <a:pos x="13" y="0"/>
              </a:cxn>
            </a:cxnLst>
            <a:rect l="0" t="0" r="r" b="b"/>
            <a:pathLst>
              <a:path w="27" h="28">
                <a:moveTo>
                  <a:pt x="13" y="0"/>
                </a:moveTo>
                <a:lnTo>
                  <a:pt x="26" y="13"/>
                </a:lnTo>
                <a:lnTo>
                  <a:pt x="13" y="27"/>
                </a:lnTo>
                <a:lnTo>
                  <a:pt x="0" y="13"/>
                </a:lnTo>
                <a:lnTo>
                  <a:pt x="13" y="0"/>
                </a:lnTo>
              </a:path>
            </a:pathLst>
          </a:custGeom>
          <a:noFill/>
          <a:ln w="12700" cap="rnd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12361" name="Freeform 41"/>
          <p:cNvSpPr>
            <a:spLocks/>
          </p:cNvSpPr>
          <p:nvPr/>
        </p:nvSpPr>
        <p:spPr bwMode="auto">
          <a:xfrm>
            <a:off x="4619625" y="3776663"/>
            <a:ext cx="38100" cy="44450"/>
          </a:xfrm>
          <a:custGeom>
            <a:avLst/>
            <a:gdLst/>
            <a:ahLst/>
            <a:cxnLst>
              <a:cxn ang="0">
                <a:pos x="13" y="0"/>
              </a:cxn>
              <a:cxn ang="0">
                <a:pos x="26" y="14"/>
              </a:cxn>
              <a:cxn ang="0">
                <a:pos x="13" y="27"/>
              </a:cxn>
              <a:cxn ang="0">
                <a:pos x="0" y="14"/>
              </a:cxn>
              <a:cxn ang="0">
                <a:pos x="13" y="0"/>
              </a:cxn>
            </a:cxnLst>
            <a:rect l="0" t="0" r="r" b="b"/>
            <a:pathLst>
              <a:path w="27" h="28">
                <a:moveTo>
                  <a:pt x="13" y="0"/>
                </a:moveTo>
                <a:lnTo>
                  <a:pt x="26" y="14"/>
                </a:lnTo>
                <a:lnTo>
                  <a:pt x="13" y="27"/>
                </a:lnTo>
                <a:lnTo>
                  <a:pt x="0" y="14"/>
                </a:lnTo>
                <a:lnTo>
                  <a:pt x="13" y="0"/>
                </a:lnTo>
              </a:path>
            </a:pathLst>
          </a:custGeom>
          <a:noFill/>
          <a:ln w="12700" cap="rnd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12362" name="Freeform 42"/>
          <p:cNvSpPr>
            <a:spLocks/>
          </p:cNvSpPr>
          <p:nvPr/>
        </p:nvSpPr>
        <p:spPr bwMode="auto">
          <a:xfrm>
            <a:off x="4940300" y="3392488"/>
            <a:ext cx="38100" cy="44450"/>
          </a:xfrm>
          <a:custGeom>
            <a:avLst/>
            <a:gdLst/>
            <a:ahLst/>
            <a:cxnLst>
              <a:cxn ang="0">
                <a:pos x="13" y="0"/>
              </a:cxn>
              <a:cxn ang="0">
                <a:pos x="26" y="14"/>
              </a:cxn>
              <a:cxn ang="0">
                <a:pos x="13" y="27"/>
              </a:cxn>
              <a:cxn ang="0">
                <a:pos x="0" y="14"/>
              </a:cxn>
              <a:cxn ang="0">
                <a:pos x="13" y="0"/>
              </a:cxn>
            </a:cxnLst>
            <a:rect l="0" t="0" r="r" b="b"/>
            <a:pathLst>
              <a:path w="27" h="28">
                <a:moveTo>
                  <a:pt x="13" y="0"/>
                </a:moveTo>
                <a:lnTo>
                  <a:pt x="26" y="14"/>
                </a:lnTo>
                <a:lnTo>
                  <a:pt x="13" y="27"/>
                </a:lnTo>
                <a:lnTo>
                  <a:pt x="0" y="14"/>
                </a:lnTo>
                <a:lnTo>
                  <a:pt x="13" y="0"/>
                </a:lnTo>
              </a:path>
            </a:pathLst>
          </a:custGeom>
          <a:noFill/>
          <a:ln w="12700" cap="rnd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12363" name="Freeform 43"/>
          <p:cNvSpPr>
            <a:spLocks/>
          </p:cNvSpPr>
          <p:nvPr/>
        </p:nvSpPr>
        <p:spPr bwMode="auto">
          <a:xfrm>
            <a:off x="4940300" y="3392488"/>
            <a:ext cx="38100" cy="44450"/>
          </a:xfrm>
          <a:custGeom>
            <a:avLst/>
            <a:gdLst/>
            <a:ahLst/>
            <a:cxnLst>
              <a:cxn ang="0">
                <a:pos x="13" y="0"/>
              </a:cxn>
              <a:cxn ang="0">
                <a:pos x="26" y="14"/>
              </a:cxn>
              <a:cxn ang="0">
                <a:pos x="13" y="27"/>
              </a:cxn>
              <a:cxn ang="0">
                <a:pos x="0" y="14"/>
              </a:cxn>
              <a:cxn ang="0">
                <a:pos x="13" y="0"/>
              </a:cxn>
            </a:cxnLst>
            <a:rect l="0" t="0" r="r" b="b"/>
            <a:pathLst>
              <a:path w="27" h="28">
                <a:moveTo>
                  <a:pt x="13" y="0"/>
                </a:moveTo>
                <a:lnTo>
                  <a:pt x="26" y="14"/>
                </a:lnTo>
                <a:lnTo>
                  <a:pt x="13" y="27"/>
                </a:lnTo>
                <a:lnTo>
                  <a:pt x="0" y="14"/>
                </a:lnTo>
                <a:lnTo>
                  <a:pt x="13" y="0"/>
                </a:lnTo>
              </a:path>
            </a:pathLst>
          </a:custGeom>
          <a:noFill/>
          <a:ln w="12700" cap="rnd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12364" name="Freeform 44"/>
          <p:cNvSpPr>
            <a:spLocks/>
          </p:cNvSpPr>
          <p:nvPr/>
        </p:nvSpPr>
        <p:spPr bwMode="auto">
          <a:xfrm>
            <a:off x="5151438" y="3200400"/>
            <a:ext cx="38100" cy="44450"/>
          </a:xfrm>
          <a:custGeom>
            <a:avLst/>
            <a:gdLst/>
            <a:ahLst/>
            <a:cxnLst>
              <a:cxn ang="0">
                <a:pos x="13" y="0"/>
              </a:cxn>
              <a:cxn ang="0">
                <a:pos x="26" y="14"/>
              </a:cxn>
              <a:cxn ang="0">
                <a:pos x="13" y="27"/>
              </a:cxn>
              <a:cxn ang="0">
                <a:pos x="0" y="14"/>
              </a:cxn>
              <a:cxn ang="0">
                <a:pos x="13" y="0"/>
              </a:cxn>
            </a:cxnLst>
            <a:rect l="0" t="0" r="r" b="b"/>
            <a:pathLst>
              <a:path w="27" h="28">
                <a:moveTo>
                  <a:pt x="13" y="0"/>
                </a:moveTo>
                <a:lnTo>
                  <a:pt x="26" y="14"/>
                </a:lnTo>
                <a:lnTo>
                  <a:pt x="13" y="27"/>
                </a:lnTo>
                <a:lnTo>
                  <a:pt x="0" y="14"/>
                </a:lnTo>
                <a:lnTo>
                  <a:pt x="13" y="0"/>
                </a:lnTo>
              </a:path>
            </a:pathLst>
          </a:custGeom>
          <a:noFill/>
          <a:ln w="12700" cap="rnd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12365" name="Freeform 45"/>
          <p:cNvSpPr>
            <a:spLocks/>
          </p:cNvSpPr>
          <p:nvPr/>
        </p:nvSpPr>
        <p:spPr bwMode="auto">
          <a:xfrm>
            <a:off x="5368925" y="3300413"/>
            <a:ext cx="38100" cy="44450"/>
          </a:xfrm>
          <a:custGeom>
            <a:avLst/>
            <a:gdLst/>
            <a:ahLst/>
            <a:cxnLst>
              <a:cxn ang="0">
                <a:pos x="13" y="0"/>
              </a:cxn>
              <a:cxn ang="0">
                <a:pos x="26" y="13"/>
              </a:cxn>
              <a:cxn ang="0">
                <a:pos x="13" y="27"/>
              </a:cxn>
              <a:cxn ang="0">
                <a:pos x="0" y="13"/>
              </a:cxn>
              <a:cxn ang="0">
                <a:pos x="13" y="0"/>
              </a:cxn>
            </a:cxnLst>
            <a:rect l="0" t="0" r="r" b="b"/>
            <a:pathLst>
              <a:path w="27" h="28">
                <a:moveTo>
                  <a:pt x="13" y="0"/>
                </a:moveTo>
                <a:lnTo>
                  <a:pt x="26" y="13"/>
                </a:lnTo>
                <a:lnTo>
                  <a:pt x="13" y="27"/>
                </a:lnTo>
                <a:lnTo>
                  <a:pt x="0" y="13"/>
                </a:lnTo>
                <a:lnTo>
                  <a:pt x="13" y="0"/>
                </a:lnTo>
              </a:path>
            </a:pathLst>
          </a:custGeom>
          <a:noFill/>
          <a:ln w="12700" cap="rnd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12366" name="Freeform 46"/>
          <p:cNvSpPr>
            <a:spLocks/>
          </p:cNvSpPr>
          <p:nvPr/>
        </p:nvSpPr>
        <p:spPr bwMode="auto">
          <a:xfrm>
            <a:off x="5581650" y="3014663"/>
            <a:ext cx="36513" cy="44450"/>
          </a:xfrm>
          <a:custGeom>
            <a:avLst/>
            <a:gdLst/>
            <a:ahLst/>
            <a:cxnLst>
              <a:cxn ang="0">
                <a:pos x="12" y="0"/>
              </a:cxn>
              <a:cxn ang="0">
                <a:pos x="25" y="14"/>
              </a:cxn>
              <a:cxn ang="0">
                <a:pos x="12" y="27"/>
              </a:cxn>
              <a:cxn ang="0">
                <a:pos x="0" y="14"/>
              </a:cxn>
              <a:cxn ang="0">
                <a:pos x="12" y="0"/>
              </a:cxn>
            </a:cxnLst>
            <a:rect l="0" t="0" r="r" b="b"/>
            <a:pathLst>
              <a:path w="26" h="28">
                <a:moveTo>
                  <a:pt x="12" y="0"/>
                </a:moveTo>
                <a:lnTo>
                  <a:pt x="25" y="14"/>
                </a:lnTo>
                <a:lnTo>
                  <a:pt x="12" y="27"/>
                </a:lnTo>
                <a:lnTo>
                  <a:pt x="0" y="14"/>
                </a:lnTo>
                <a:lnTo>
                  <a:pt x="12" y="0"/>
                </a:lnTo>
              </a:path>
            </a:pathLst>
          </a:custGeom>
          <a:noFill/>
          <a:ln w="12700" cap="rnd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12367" name="Freeform 47"/>
          <p:cNvSpPr>
            <a:spLocks/>
          </p:cNvSpPr>
          <p:nvPr/>
        </p:nvSpPr>
        <p:spPr bwMode="auto">
          <a:xfrm>
            <a:off x="5581650" y="2730500"/>
            <a:ext cx="36513" cy="44450"/>
          </a:xfrm>
          <a:custGeom>
            <a:avLst/>
            <a:gdLst/>
            <a:ahLst/>
            <a:cxnLst>
              <a:cxn ang="0">
                <a:pos x="12" y="0"/>
              </a:cxn>
              <a:cxn ang="0">
                <a:pos x="25" y="13"/>
              </a:cxn>
              <a:cxn ang="0">
                <a:pos x="12" y="27"/>
              </a:cxn>
              <a:cxn ang="0">
                <a:pos x="0" y="13"/>
              </a:cxn>
              <a:cxn ang="0">
                <a:pos x="12" y="0"/>
              </a:cxn>
            </a:cxnLst>
            <a:rect l="0" t="0" r="r" b="b"/>
            <a:pathLst>
              <a:path w="26" h="28">
                <a:moveTo>
                  <a:pt x="12" y="0"/>
                </a:moveTo>
                <a:lnTo>
                  <a:pt x="25" y="13"/>
                </a:lnTo>
                <a:lnTo>
                  <a:pt x="12" y="27"/>
                </a:lnTo>
                <a:lnTo>
                  <a:pt x="0" y="13"/>
                </a:lnTo>
                <a:lnTo>
                  <a:pt x="12" y="0"/>
                </a:lnTo>
              </a:path>
            </a:pathLst>
          </a:custGeom>
          <a:noFill/>
          <a:ln w="12700" cap="rnd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12368" name="Freeform 48"/>
          <p:cNvSpPr>
            <a:spLocks/>
          </p:cNvSpPr>
          <p:nvPr/>
        </p:nvSpPr>
        <p:spPr bwMode="auto">
          <a:xfrm>
            <a:off x="5791200" y="2916238"/>
            <a:ext cx="38100" cy="44450"/>
          </a:xfrm>
          <a:custGeom>
            <a:avLst/>
            <a:gdLst/>
            <a:ahLst/>
            <a:cxnLst>
              <a:cxn ang="0">
                <a:pos x="13" y="0"/>
              </a:cxn>
              <a:cxn ang="0">
                <a:pos x="26" y="13"/>
              </a:cxn>
              <a:cxn ang="0">
                <a:pos x="13" y="27"/>
              </a:cxn>
              <a:cxn ang="0">
                <a:pos x="0" y="13"/>
              </a:cxn>
              <a:cxn ang="0">
                <a:pos x="13" y="0"/>
              </a:cxn>
            </a:cxnLst>
            <a:rect l="0" t="0" r="r" b="b"/>
            <a:pathLst>
              <a:path w="27" h="28">
                <a:moveTo>
                  <a:pt x="13" y="0"/>
                </a:moveTo>
                <a:lnTo>
                  <a:pt x="26" y="13"/>
                </a:lnTo>
                <a:lnTo>
                  <a:pt x="13" y="27"/>
                </a:lnTo>
                <a:lnTo>
                  <a:pt x="0" y="13"/>
                </a:lnTo>
                <a:lnTo>
                  <a:pt x="13" y="0"/>
                </a:lnTo>
              </a:path>
            </a:pathLst>
          </a:custGeom>
          <a:noFill/>
          <a:ln w="12700" cap="rnd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12369" name="Freeform 49"/>
          <p:cNvSpPr>
            <a:spLocks/>
          </p:cNvSpPr>
          <p:nvPr/>
        </p:nvSpPr>
        <p:spPr bwMode="auto">
          <a:xfrm>
            <a:off x="6111875" y="2630488"/>
            <a:ext cx="38100" cy="44450"/>
          </a:xfrm>
          <a:custGeom>
            <a:avLst/>
            <a:gdLst/>
            <a:ahLst/>
            <a:cxnLst>
              <a:cxn ang="0">
                <a:pos x="13" y="0"/>
              </a:cxn>
              <a:cxn ang="0">
                <a:pos x="26" y="14"/>
              </a:cxn>
              <a:cxn ang="0">
                <a:pos x="13" y="27"/>
              </a:cxn>
              <a:cxn ang="0">
                <a:pos x="0" y="14"/>
              </a:cxn>
              <a:cxn ang="0">
                <a:pos x="13" y="0"/>
              </a:cxn>
            </a:cxnLst>
            <a:rect l="0" t="0" r="r" b="b"/>
            <a:pathLst>
              <a:path w="27" h="28">
                <a:moveTo>
                  <a:pt x="13" y="0"/>
                </a:moveTo>
                <a:lnTo>
                  <a:pt x="26" y="14"/>
                </a:lnTo>
                <a:lnTo>
                  <a:pt x="13" y="27"/>
                </a:lnTo>
                <a:lnTo>
                  <a:pt x="0" y="14"/>
                </a:lnTo>
                <a:lnTo>
                  <a:pt x="13" y="0"/>
                </a:lnTo>
              </a:path>
            </a:pathLst>
          </a:custGeom>
          <a:noFill/>
          <a:ln w="12700" cap="rnd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12370" name="Freeform 50"/>
          <p:cNvSpPr>
            <a:spLocks/>
          </p:cNvSpPr>
          <p:nvPr/>
        </p:nvSpPr>
        <p:spPr bwMode="auto">
          <a:xfrm>
            <a:off x="6002338" y="2446338"/>
            <a:ext cx="38100" cy="42862"/>
          </a:xfrm>
          <a:custGeom>
            <a:avLst/>
            <a:gdLst/>
            <a:ahLst/>
            <a:cxnLst>
              <a:cxn ang="0">
                <a:pos x="13" y="0"/>
              </a:cxn>
              <a:cxn ang="0">
                <a:pos x="26" y="13"/>
              </a:cxn>
              <a:cxn ang="0">
                <a:pos x="13" y="26"/>
              </a:cxn>
              <a:cxn ang="0">
                <a:pos x="0" y="13"/>
              </a:cxn>
              <a:cxn ang="0">
                <a:pos x="13" y="0"/>
              </a:cxn>
            </a:cxnLst>
            <a:rect l="0" t="0" r="r" b="b"/>
            <a:pathLst>
              <a:path w="27" h="27">
                <a:moveTo>
                  <a:pt x="13" y="0"/>
                </a:moveTo>
                <a:lnTo>
                  <a:pt x="26" y="13"/>
                </a:lnTo>
                <a:lnTo>
                  <a:pt x="13" y="26"/>
                </a:lnTo>
                <a:lnTo>
                  <a:pt x="0" y="13"/>
                </a:lnTo>
                <a:lnTo>
                  <a:pt x="13" y="0"/>
                </a:lnTo>
              </a:path>
            </a:pathLst>
          </a:custGeom>
          <a:noFill/>
          <a:ln w="12700" cap="rnd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12371" name="Freeform 51"/>
          <p:cNvSpPr>
            <a:spLocks/>
          </p:cNvSpPr>
          <p:nvPr/>
        </p:nvSpPr>
        <p:spPr bwMode="auto">
          <a:xfrm>
            <a:off x="6111875" y="2730500"/>
            <a:ext cx="38100" cy="44450"/>
          </a:xfrm>
          <a:custGeom>
            <a:avLst/>
            <a:gdLst/>
            <a:ahLst/>
            <a:cxnLst>
              <a:cxn ang="0">
                <a:pos x="13" y="0"/>
              </a:cxn>
              <a:cxn ang="0">
                <a:pos x="26" y="13"/>
              </a:cxn>
              <a:cxn ang="0">
                <a:pos x="13" y="27"/>
              </a:cxn>
              <a:cxn ang="0">
                <a:pos x="0" y="13"/>
              </a:cxn>
              <a:cxn ang="0">
                <a:pos x="13" y="0"/>
              </a:cxn>
            </a:cxnLst>
            <a:rect l="0" t="0" r="r" b="b"/>
            <a:pathLst>
              <a:path w="27" h="28">
                <a:moveTo>
                  <a:pt x="13" y="0"/>
                </a:moveTo>
                <a:lnTo>
                  <a:pt x="26" y="13"/>
                </a:lnTo>
                <a:lnTo>
                  <a:pt x="13" y="27"/>
                </a:lnTo>
                <a:lnTo>
                  <a:pt x="0" y="13"/>
                </a:lnTo>
                <a:lnTo>
                  <a:pt x="13" y="0"/>
                </a:lnTo>
              </a:path>
            </a:pathLst>
          </a:custGeom>
          <a:noFill/>
          <a:ln w="12700" cap="rnd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12372" name="Freeform 52"/>
          <p:cNvSpPr>
            <a:spLocks/>
          </p:cNvSpPr>
          <p:nvPr/>
        </p:nvSpPr>
        <p:spPr bwMode="auto">
          <a:xfrm>
            <a:off x="6432550" y="2060575"/>
            <a:ext cx="36513" cy="44450"/>
          </a:xfrm>
          <a:custGeom>
            <a:avLst/>
            <a:gdLst/>
            <a:ahLst/>
            <a:cxnLst>
              <a:cxn ang="0">
                <a:pos x="13" y="0"/>
              </a:cxn>
              <a:cxn ang="0">
                <a:pos x="25" y="14"/>
              </a:cxn>
              <a:cxn ang="0">
                <a:pos x="13" y="27"/>
              </a:cxn>
              <a:cxn ang="0">
                <a:pos x="0" y="14"/>
              </a:cxn>
              <a:cxn ang="0">
                <a:pos x="13" y="0"/>
              </a:cxn>
            </a:cxnLst>
            <a:rect l="0" t="0" r="r" b="b"/>
            <a:pathLst>
              <a:path w="26" h="28">
                <a:moveTo>
                  <a:pt x="13" y="0"/>
                </a:moveTo>
                <a:lnTo>
                  <a:pt x="25" y="14"/>
                </a:lnTo>
                <a:lnTo>
                  <a:pt x="13" y="27"/>
                </a:lnTo>
                <a:lnTo>
                  <a:pt x="0" y="14"/>
                </a:lnTo>
                <a:lnTo>
                  <a:pt x="13" y="0"/>
                </a:lnTo>
              </a:path>
            </a:pathLst>
          </a:custGeom>
          <a:noFill/>
          <a:ln w="12700" cap="rnd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12373" name="Freeform 53"/>
          <p:cNvSpPr>
            <a:spLocks/>
          </p:cNvSpPr>
          <p:nvPr/>
        </p:nvSpPr>
        <p:spPr bwMode="auto">
          <a:xfrm>
            <a:off x="6745288" y="2252663"/>
            <a:ext cx="38100" cy="44450"/>
          </a:xfrm>
          <a:custGeom>
            <a:avLst/>
            <a:gdLst/>
            <a:ahLst/>
            <a:cxnLst>
              <a:cxn ang="0">
                <a:pos x="13" y="0"/>
              </a:cxn>
              <a:cxn ang="0">
                <a:pos x="26" y="14"/>
              </a:cxn>
              <a:cxn ang="0">
                <a:pos x="13" y="27"/>
              </a:cxn>
              <a:cxn ang="0">
                <a:pos x="0" y="14"/>
              </a:cxn>
              <a:cxn ang="0">
                <a:pos x="13" y="0"/>
              </a:cxn>
            </a:cxnLst>
            <a:rect l="0" t="0" r="r" b="b"/>
            <a:pathLst>
              <a:path w="27" h="28">
                <a:moveTo>
                  <a:pt x="13" y="0"/>
                </a:moveTo>
                <a:lnTo>
                  <a:pt x="26" y="14"/>
                </a:lnTo>
                <a:lnTo>
                  <a:pt x="13" y="27"/>
                </a:lnTo>
                <a:lnTo>
                  <a:pt x="0" y="14"/>
                </a:lnTo>
                <a:lnTo>
                  <a:pt x="13" y="0"/>
                </a:lnTo>
              </a:path>
            </a:pathLst>
          </a:custGeom>
          <a:noFill/>
          <a:ln w="12700" cap="rnd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12374" name="Freeform 54"/>
          <p:cNvSpPr>
            <a:spLocks/>
          </p:cNvSpPr>
          <p:nvPr/>
        </p:nvSpPr>
        <p:spPr bwMode="auto">
          <a:xfrm>
            <a:off x="6962775" y="1876425"/>
            <a:ext cx="38100" cy="44450"/>
          </a:xfrm>
          <a:custGeom>
            <a:avLst/>
            <a:gdLst/>
            <a:ahLst/>
            <a:cxnLst>
              <a:cxn ang="0">
                <a:pos x="13" y="0"/>
              </a:cxn>
              <a:cxn ang="0">
                <a:pos x="26" y="13"/>
              </a:cxn>
              <a:cxn ang="0">
                <a:pos x="13" y="27"/>
              </a:cxn>
              <a:cxn ang="0">
                <a:pos x="0" y="13"/>
              </a:cxn>
              <a:cxn ang="0">
                <a:pos x="13" y="0"/>
              </a:cxn>
            </a:cxnLst>
            <a:rect l="0" t="0" r="r" b="b"/>
            <a:pathLst>
              <a:path w="27" h="28">
                <a:moveTo>
                  <a:pt x="13" y="0"/>
                </a:moveTo>
                <a:lnTo>
                  <a:pt x="26" y="13"/>
                </a:lnTo>
                <a:lnTo>
                  <a:pt x="13" y="27"/>
                </a:lnTo>
                <a:lnTo>
                  <a:pt x="0" y="13"/>
                </a:lnTo>
                <a:lnTo>
                  <a:pt x="13" y="0"/>
                </a:lnTo>
              </a:path>
            </a:pathLst>
          </a:custGeom>
          <a:noFill/>
          <a:ln w="12700" cap="rnd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12375" name="Freeform 55"/>
          <p:cNvSpPr>
            <a:spLocks/>
          </p:cNvSpPr>
          <p:nvPr/>
        </p:nvSpPr>
        <p:spPr bwMode="auto">
          <a:xfrm>
            <a:off x="6853238" y="1684338"/>
            <a:ext cx="38100" cy="42862"/>
          </a:xfrm>
          <a:custGeom>
            <a:avLst/>
            <a:gdLst/>
            <a:ahLst/>
            <a:cxnLst>
              <a:cxn ang="0">
                <a:pos x="13" y="0"/>
              </a:cxn>
              <a:cxn ang="0">
                <a:pos x="26" y="13"/>
              </a:cxn>
              <a:cxn ang="0">
                <a:pos x="13" y="26"/>
              </a:cxn>
              <a:cxn ang="0">
                <a:pos x="0" y="13"/>
              </a:cxn>
              <a:cxn ang="0">
                <a:pos x="13" y="0"/>
              </a:cxn>
            </a:cxnLst>
            <a:rect l="0" t="0" r="r" b="b"/>
            <a:pathLst>
              <a:path w="27" h="27">
                <a:moveTo>
                  <a:pt x="13" y="0"/>
                </a:moveTo>
                <a:lnTo>
                  <a:pt x="26" y="13"/>
                </a:lnTo>
                <a:lnTo>
                  <a:pt x="13" y="26"/>
                </a:lnTo>
                <a:lnTo>
                  <a:pt x="0" y="13"/>
                </a:lnTo>
                <a:lnTo>
                  <a:pt x="13" y="0"/>
                </a:lnTo>
              </a:path>
            </a:pathLst>
          </a:custGeom>
          <a:noFill/>
          <a:ln w="12700" cap="rnd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12376" name="Freeform 56"/>
          <p:cNvSpPr>
            <a:spLocks/>
          </p:cNvSpPr>
          <p:nvPr/>
        </p:nvSpPr>
        <p:spPr bwMode="auto">
          <a:xfrm>
            <a:off x="7277100" y="1590675"/>
            <a:ext cx="36513" cy="44450"/>
          </a:xfrm>
          <a:custGeom>
            <a:avLst/>
            <a:gdLst/>
            <a:ahLst/>
            <a:cxnLst>
              <a:cxn ang="0">
                <a:pos x="12" y="0"/>
              </a:cxn>
              <a:cxn ang="0">
                <a:pos x="25" y="14"/>
              </a:cxn>
              <a:cxn ang="0">
                <a:pos x="12" y="27"/>
              </a:cxn>
              <a:cxn ang="0">
                <a:pos x="0" y="14"/>
              </a:cxn>
              <a:cxn ang="0">
                <a:pos x="12" y="0"/>
              </a:cxn>
            </a:cxnLst>
            <a:rect l="0" t="0" r="r" b="b"/>
            <a:pathLst>
              <a:path w="26" h="28">
                <a:moveTo>
                  <a:pt x="12" y="0"/>
                </a:moveTo>
                <a:lnTo>
                  <a:pt x="25" y="14"/>
                </a:lnTo>
                <a:lnTo>
                  <a:pt x="12" y="27"/>
                </a:lnTo>
                <a:lnTo>
                  <a:pt x="0" y="14"/>
                </a:lnTo>
                <a:lnTo>
                  <a:pt x="12" y="0"/>
                </a:lnTo>
              </a:path>
            </a:pathLst>
          </a:custGeom>
          <a:noFill/>
          <a:ln w="12700" cap="rnd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12377" name="Rectangle 57"/>
          <p:cNvSpPr>
            <a:spLocks noChangeArrowheads="1"/>
          </p:cNvSpPr>
          <p:nvPr/>
        </p:nvSpPr>
        <p:spPr bwMode="auto">
          <a:xfrm>
            <a:off x="1773238" y="5969000"/>
            <a:ext cx="293687" cy="3333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sz="1600">
                <a:latin typeface="Arial" pitchFamily="34" charset="0"/>
              </a:rPr>
              <a:t>0</a:t>
            </a:r>
          </a:p>
        </p:txBody>
      </p:sp>
      <p:sp>
        <p:nvSpPr>
          <p:cNvPr id="312378" name="Rectangle 58"/>
          <p:cNvSpPr>
            <a:spLocks noChangeArrowheads="1"/>
          </p:cNvSpPr>
          <p:nvPr/>
        </p:nvSpPr>
        <p:spPr bwMode="auto">
          <a:xfrm>
            <a:off x="1773238" y="5491163"/>
            <a:ext cx="293687" cy="3333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sz="1600">
                <a:latin typeface="Arial" pitchFamily="34" charset="0"/>
              </a:rPr>
              <a:t>5</a:t>
            </a:r>
          </a:p>
        </p:txBody>
      </p:sp>
      <p:sp>
        <p:nvSpPr>
          <p:cNvPr id="312379" name="Rectangle 59"/>
          <p:cNvSpPr>
            <a:spLocks noChangeArrowheads="1"/>
          </p:cNvSpPr>
          <p:nvPr/>
        </p:nvSpPr>
        <p:spPr bwMode="auto">
          <a:xfrm>
            <a:off x="1663700" y="5021263"/>
            <a:ext cx="406400" cy="3333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sz="1600">
                <a:latin typeface="Arial" pitchFamily="34" charset="0"/>
              </a:rPr>
              <a:t>10</a:t>
            </a:r>
          </a:p>
        </p:txBody>
      </p:sp>
      <p:sp>
        <p:nvSpPr>
          <p:cNvPr id="312380" name="Rectangle 60"/>
          <p:cNvSpPr>
            <a:spLocks noChangeArrowheads="1"/>
          </p:cNvSpPr>
          <p:nvPr/>
        </p:nvSpPr>
        <p:spPr bwMode="auto">
          <a:xfrm>
            <a:off x="1663700" y="4545013"/>
            <a:ext cx="406400" cy="3333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sz="1600">
                <a:latin typeface="Arial" pitchFamily="34" charset="0"/>
              </a:rPr>
              <a:t>15</a:t>
            </a:r>
          </a:p>
        </p:txBody>
      </p:sp>
      <p:sp>
        <p:nvSpPr>
          <p:cNvPr id="312381" name="Rectangle 61"/>
          <p:cNvSpPr>
            <a:spLocks noChangeArrowheads="1"/>
          </p:cNvSpPr>
          <p:nvPr/>
        </p:nvSpPr>
        <p:spPr bwMode="auto">
          <a:xfrm>
            <a:off x="1663700" y="4067175"/>
            <a:ext cx="406400" cy="3333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sz="1600">
                <a:latin typeface="Arial" pitchFamily="34" charset="0"/>
              </a:rPr>
              <a:t>20</a:t>
            </a:r>
          </a:p>
        </p:txBody>
      </p:sp>
      <p:sp>
        <p:nvSpPr>
          <p:cNvPr id="312382" name="Rectangle 62"/>
          <p:cNvSpPr>
            <a:spLocks noChangeArrowheads="1"/>
          </p:cNvSpPr>
          <p:nvPr/>
        </p:nvSpPr>
        <p:spPr bwMode="auto">
          <a:xfrm>
            <a:off x="1663700" y="3590925"/>
            <a:ext cx="406400" cy="3333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sz="1600">
                <a:latin typeface="Arial" pitchFamily="34" charset="0"/>
              </a:rPr>
              <a:t>25</a:t>
            </a:r>
          </a:p>
        </p:txBody>
      </p:sp>
      <p:sp>
        <p:nvSpPr>
          <p:cNvPr id="312383" name="Rectangle 63"/>
          <p:cNvSpPr>
            <a:spLocks noChangeArrowheads="1"/>
          </p:cNvSpPr>
          <p:nvPr/>
        </p:nvSpPr>
        <p:spPr bwMode="auto">
          <a:xfrm>
            <a:off x="1663700" y="3121025"/>
            <a:ext cx="406400" cy="3333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sz="1600">
                <a:latin typeface="Arial" pitchFamily="34" charset="0"/>
              </a:rPr>
              <a:t>30</a:t>
            </a:r>
          </a:p>
        </p:txBody>
      </p:sp>
      <p:sp>
        <p:nvSpPr>
          <p:cNvPr id="312384" name="Rectangle 64"/>
          <p:cNvSpPr>
            <a:spLocks noChangeArrowheads="1"/>
          </p:cNvSpPr>
          <p:nvPr/>
        </p:nvSpPr>
        <p:spPr bwMode="auto">
          <a:xfrm>
            <a:off x="1663700" y="2644775"/>
            <a:ext cx="406400" cy="3333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sz="1600">
                <a:latin typeface="Arial" pitchFamily="34" charset="0"/>
              </a:rPr>
              <a:t>35</a:t>
            </a:r>
          </a:p>
        </p:txBody>
      </p:sp>
      <p:sp>
        <p:nvSpPr>
          <p:cNvPr id="312385" name="Rectangle 65"/>
          <p:cNvSpPr>
            <a:spLocks noChangeArrowheads="1"/>
          </p:cNvSpPr>
          <p:nvPr/>
        </p:nvSpPr>
        <p:spPr bwMode="auto">
          <a:xfrm>
            <a:off x="1663700" y="2166938"/>
            <a:ext cx="406400" cy="3333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sz="1600">
                <a:latin typeface="Arial" pitchFamily="34" charset="0"/>
              </a:rPr>
              <a:t>40</a:t>
            </a:r>
          </a:p>
        </p:txBody>
      </p:sp>
      <p:sp>
        <p:nvSpPr>
          <p:cNvPr id="312386" name="Rectangle 66"/>
          <p:cNvSpPr>
            <a:spLocks noChangeArrowheads="1"/>
          </p:cNvSpPr>
          <p:nvPr/>
        </p:nvSpPr>
        <p:spPr bwMode="auto">
          <a:xfrm>
            <a:off x="1663700" y="1697038"/>
            <a:ext cx="406400" cy="3333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sz="1600">
                <a:latin typeface="Arial" pitchFamily="34" charset="0"/>
              </a:rPr>
              <a:t>45</a:t>
            </a:r>
          </a:p>
        </p:txBody>
      </p:sp>
      <p:sp>
        <p:nvSpPr>
          <p:cNvPr id="312387" name="Rectangle 67"/>
          <p:cNvSpPr>
            <a:spLocks noChangeArrowheads="1"/>
          </p:cNvSpPr>
          <p:nvPr/>
        </p:nvSpPr>
        <p:spPr bwMode="auto">
          <a:xfrm>
            <a:off x="1663700" y="1220788"/>
            <a:ext cx="406400" cy="3333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sz="1600">
                <a:latin typeface="Arial" pitchFamily="34" charset="0"/>
              </a:rPr>
              <a:t>50</a:t>
            </a:r>
          </a:p>
        </p:txBody>
      </p:sp>
      <p:sp>
        <p:nvSpPr>
          <p:cNvPr id="312388" name="Line 68"/>
          <p:cNvSpPr>
            <a:spLocks noChangeShapeType="1"/>
          </p:cNvSpPr>
          <p:nvPr/>
        </p:nvSpPr>
        <p:spPr bwMode="auto">
          <a:xfrm flipV="1">
            <a:off x="2105025" y="1441450"/>
            <a:ext cx="5203825" cy="47371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12389" name="Rectangle 69"/>
          <p:cNvSpPr>
            <a:spLocks noChangeArrowheads="1"/>
          </p:cNvSpPr>
          <p:nvPr/>
        </p:nvSpPr>
        <p:spPr bwMode="auto">
          <a:xfrm>
            <a:off x="2563813" y="2501900"/>
            <a:ext cx="2413000" cy="83185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i="1"/>
              <a:t>y</a:t>
            </a:r>
            <a:r>
              <a:rPr lang="en-US"/>
              <a:t> = 1.031</a:t>
            </a:r>
            <a:r>
              <a:rPr lang="en-US" i="1"/>
              <a:t>x</a:t>
            </a:r>
            <a:r>
              <a:rPr lang="en-US"/>
              <a:t> - 0.024</a:t>
            </a:r>
          </a:p>
          <a:p>
            <a:pPr eaLnBrk="0" hangingPunct="0"/>
            <a:r>
              <a:rPr lang="en-US" i="1">
                <a:latin typeface="Symbol" pitchFamily="18" charset="2"/>
              </a:rPr>
              <a:t></a:t>
            </a:r>
            <a:r>
              <a:rPr lang="en-US"/>
              <a:t> = 0.9986</a:t>
            </a:r>
          </a:p>
        </p:txBody>
      </p:sp>
      <p:sp>
        <p:nvSpPr>
          <p:cNvPr id="71" name="Title 3"/>
          <p:cNvSpPr>
            <a:spLocks noGrp="1"/>
          </p:cNvSpPr>
          <p:nvPr>
            <p:ph type="title"/>
          </p:nvPr>
        </p:nvSpPr>
        <p:spPr>
          <a:xfrm>
            <a:off x="2716370" y="769938"/>
            <a:ext cx="3965418" cy="914400"/>
          </a:xfrm>
        </p:spPr>
        <p:txBody>
          <a:bodyPr>
            <a:normAutofit/>
          </a:bodyPr>
          <a:lstStyle/>
          <a:p>
            <a:r>
              <a:rPr lang="en-US" sz="3200" dirty="0"/>
              <a:t>Correlation Coefficient 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2506249" y="6581001"/>
            <a:ext cx="46936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Images used are for academic purposes. Copyright to the original author</a:t>
            </a:r>
            <a:endParaRPr lang="en-IN" sz="1200" dirty="0"/>
          </a:p>
        </p:txBody>
      </p:sp>
      <p:sp>
        <p:nvSpPr>
          <p:cNvPr id="72" name="TextBox 71"/>
          <p:cNvSpPr txBox="1"/>
          <p:nvPr/>
        </p:nvSpPr>
        <p:spPr>
          <a:xfrm>
            <a:off x="206548" y="549876"/>
            <a:ext cx="44797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3333FF"/>
                </a:solidFill>
              </a:rPr>
              <a:t>Probability and Statistics -A Gentle overview </a:t>
            </a:r>
            <a:endParaRPr lang="en-IN" b="1" dirty="0">
              <a:solidFill>
                <a:srgbClr val="3333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298514"/>
      </p:ext>
    </p:extLst>
  </p:cSld>
  <p:clrMapOvr>
    <a:masterClrMapping/>
  </p:clrMapOvr>
  <p:transition spd="slow"/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2950" y="734542"/>
            <a:ext cx="7886700" cy="1325563"/>
          </a:xfrm>
        </p:spPr>
        <p:txBody>
          <a:bodyPr/>
          <a:lstStyle/>
          <a:p>
            <a:pPr algn="ctr"/>
            <a:r>
              <a:rPr lang="en-US" dirty="0"/>
              <a:t>Probability </a:t>
            </a:r>
          </a:p>
        </p:txBody>
      </p:sp>
      <p:pic>
        <p:nvPicPr>
          <p:cNvPr id="4" name="Content Placeholder 3" descr="9780691158211.jpg"/>
          <p:cNvPicPr>
            <a:picLocks noGrp="1" noChangeAspect="1"/>
          </p:cNvPicPr>
          <p:nvPr>
            <p:ph sz="quarter" idx="1"/>
          </p:nvPr>
        </p:nvPicPr>
        <p:blipFill>
          <a:blip r:embed="rId2"/>
          <a:srcRect t="8189" b="30393"/>
          <a:stretch>
            <a:fillRect/>
          </a:stretch>
        </p:blipFill>
        <p:spPr>
          <a:xfrm>
            <a:off x="2177437" y="1690689"/>
            <a:ext cx="5022469" cy="4771623"/>
          </a:xfrm>
        </p:spPr>
      </p:pic>
      <p:sp>
        <p:nvSpPr>
          <p:cNvPr id="5" name="TextBox 4"/>
          <p:cNvSpPr txBox="1"/>
          <p:nvPr/>
        </p:nvSpPr>
        <p:spPr>
          <a:xfrm>
            <a:off x="2506249" y="6581001"/>
            <a:ext cx="46936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Images used are for academic purposes. Copyright to the original author</a:t>
            </a:r>
            <a:endParaRPr lang="en-IN" sz="1200" dirty="0"/>
          </a:p>
        </p:txBody>
      </p:sp>
      <p:sp>
        <p:nvSpPr>
          <p:cNvPr id="6" name="TextBox 5"/>
          <p:cNvSpPr txBox="1"/>
          <p:nvPr/>
        </p:nvSpPr>
        <p:spPr>
          <a:xfrm>
            <a:off x="206548" y="549876"/>
            <a:ext cx="44797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3333FF"/>
                </a:solidFill>
              </a:rPr>
              <a:t>Probability and Statistics -A Gentle overview </a:t>
            </a:r>
            <a:endParaRPr lang="en-IN" b="1" dirty="0">
              <a:solidFill>
                <a:srgbClr val="3333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6828195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828765"/>
            <a:ext cx="78867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Statistics</a:t>
            </a:r>
            <a:r>
              <a:rPr lang="en-US" dirty="0"/>
              <a:t> and </a:t>
            </a:r>
            <a:r>
              <a:rPr lang="en-US" dirty="0">
                <a:solidFill>
                  <a:srgbClr val="FF0000"/>
                </a:solidFill>
              </a:rPr>
              <a:t>Probability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 numCol="2">
            <a:norm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Statistics </a:t>
            </a:r>
          </a:p>
          <a:p>
            <a:pPr lvl="1"/>
            <a:r>
              <a:rPr lang="en-US" dirty="0"/>
              <a:t>Questions about what </a:t>
            </a:r>
            <a:r>
              <a:rPr lang="en-US" b="1" dirty="0">
                <a:solidFill>
                  <a:srgbClr val="FF0000"/>
                </a:solidFill>
              </a:rPr>
              <a:t>did</a:t>
            </a:r>
            <a:r>
              <a:rPr lang="en-US" dirty="0">
                <a:solidFill>
                  <a:srgbClr val="FF0000"/>
                </a:solidFill>
              </a:rPr>
              <a:t> happen</a:t>
            </a:r>
          </a:p>
          <a:p>
            <a:pPr lvl="1"/>
            <a:r>
              <a:rPr lang="en-US" dirty="0"/>
              <a:t>Study of data -showing it, summarizing it, reaching conclusions about the world</a:t>
            </a:r>
          </a:p>
          <a:p>
            <a:pPr lvl="1"/>
            <a:r>
              <a:rPr lang="en-US" dirty="0"/>
              <a:t>Quantifying how sure we can be about our conclusions.</a:t>
            </a:r>
            <a:endParaRPr lang="en-US" dirty="0">
              <a:solidFill>
                <a:srgbClr val="FF0000"/>
              </a:solidFill>
            </a:endParaRPr>
          </a:p>
          <a:p>
            <a:pPr lvl="1"/>
            <a:r>
              <a:rPr lang="en-US" dirty="0"/>
              <a:t>Given a particular set of observed data, make an inference about what the parameters might be.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0070C0"/>
                </a:solidFill>
              </a:rPr>
              <a:t>Probability </a:t>
            </a:r>
          </a:p>
          <a:p>
            <a:pPr lvl="1"/>
            <a:r>
              <a:rPr lang="en-US" dirty="0"/>
              <a:t>Questions about what </a:t>
            </a:r>
            <a:r>
              <a:rPr lang="en-US" b="1" dirty="0">
                <a:solidFill>
                  <a:srgbClr val="FF0000"/>
                </a:solidFill>
              </a:rPr>
              <a:t>will</a:t>
            </a:r>
            <a:r>
              <a:rPr lang="en-US" dirty="0">
                <a:solidFill>
                  <a:srgbClr val="FF0000"/>
                </a:solidFill>
              </a:rPr>
              <a:t> happen</a:t>
            </a:r>
          </a:p>
          <a:p>
            <a:pPr lvl="1"/>
            <a:r>
              <a:rPr lang="en-US" dirty="0"/>
              <a:t> Long-run relative frequency</a:t>
            </a:r>
          </a:p>
          <a:p>
            <a:pPr lvl="1"/>
            <a:r>
              <a:rPr lang="en-US" dirty="0"/>
              <a:t>Telling you the </a:t>
            </a:r>
            <a:r>
              <a:rPr lang="en-US" b="1" i="1" dirty="0"/>
              <a:t>chance</a:t>
            </a:r>
          </a:p>
          <a:p>
            <a:pPr lvl="1"/>
            <a:r>
              <a:rPr lang="en-US" dirty="0"/>
              <a:t>Probability is about prediction — looking forward.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06548" y="549876"/>
            <a:ext cx="44797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3333FF"/>
                </a:solidFill>
              </a:rPr>
              <a:t>Probability and Statistics -A Gentle overview </a:t>
            </a:r>
            <a:endParaRPr lang="en-IN" b="1" dirty="0">
              <a:solidFill>
                <a:srgbClr val="3333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1718092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sz="2400" b="1" dirty="0"/>
              <a:t>Experiment</a:t>
            </a:r>
            <a:r>
              <a:rPr lang="en-US" sz="2400" dirty="0"/>
              <a:t> – are the uncertain situations, which could have multiple outcomes. Whether it rains on a daily basis is an experiment.</a:t>
            </a:r>
          </a:p>
          <a:p>
            <a:r>
              <a:rPr lang="en-US" sz="2400" b="1" dirty="0"/>
              <a:t>Outcome</a:t>
            </a:r>
            <a:r>
              <a:rPr lang="en-US" sz="2400" dirty="0"/>
              <a:t> is the result of a single trial. So, if it rains today, the outcome of today’s trial from the experiment is “It rained”</a:t>
            </a:r>
          </a:p>
          <a:p>
            <a:r>
              <a:rPr lang="en-US" sz="2400" b="1" dirty="0"/>
              <a:t>Event</a:t>
            </a:r>
            <a:r>
              <a:rPr lang="en-US" sz="2400" dirty="0"/>
              <a:t> is one or more outcome from an experiment. “It rained” is one of the possible event for this experiment.</a:t>
            </a:r>
          </a:p>
          <a:p>
            <a:r>
              <a:rPr lang="en-US" sz="2400" b="1" dirty="0"/>
              <a:t>Probability</a:t>
            </a:r>
            <a:r>
              <a:rPr lang="en-US" sz="2400" dirty="0"/>
              <a:t> is a measure of how likely an event is. So, if it is 60% chance that it will rain tomorrow, the probability of Outcome “it rained” for tomorrow is 0.6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06548" y="549876"/>
            <a:ext cx="44797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3333FF"/>
                </a:solidFill>
              </a:rPr>
              <a:t>Probability and Statistics -A Gentle overview </a:t>
            </a:r>
            <a:endParaRPr lang="en-IN" b="1" dirty="0">
              <a:solidFill>
                <a:srgbClr val="3333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750005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9861" y="1162843"/>
            <a:ext cx="7886700" cy="1325563"/>
          </a:xfrm>
        </p:spPr>
        <p:txBody>
          <a:bodyPr>
            <a:normAutofit/>
          </a:bodyPr>
          <a:lstStyle/>
          <a:p>
            <a:r>
              <a:rPr lang="en-US" sz="3200" b="1" dirty="0"/>
              <a:t>Probability and uncertainty in data science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963500" y="1825624"/>
            <a:ext cx="7886700" cy="4351338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Understand the uncertainty associated with our predictions</a:t>
            </a:r>
          </a:p>
          <a:p>
            <a:r>
              <a:rPr lang="en-US" sz="2400" dirty="0"/>
              <a:t>Strength of belief</a:t>
            </a:r>
          </a:p>
          <a:p>
            <a:r>
              <a:rPr lang="en-US" sz="2400" dirty="0"/>
              <a:t>A number between 0 and1 that expresses an opinion about the likelihood of an event</a:t>
            </a:r>
          </a:p>
          <a:p>
            <a:r>
              <a:rPr lang="en-US" sz="2400" dirty="0"/>
              <a:t>Probability of an event that is certain to occur is 1</a:t>
            </a:r>
          </a:p>
          <a:p>
            <a:r>
              <a:rPr lang="en-US" sz="2400" dirty="0"/>
              <a:t>Probability of an event that is certain to NOT occur is 0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06548" y="549876"/>
            <a:ext cx="44797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3333FF"/>
                </a:solidFill>
              </a:rPr>
              <a:t>Probability and Statistics -A Gentle overview </a:t>
            </a:r>
            <a:endParaRPr lang="en-IN" b="1" dirty="0">
              <a:solidFill>
                <a:srgbClr val="3333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2878365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sz="2800" dirty="0"/>
              <a:t>Probability that an event will occur plus probability that it will not occur equals 1</a:t>
            </a:r>
          </a:p>
          <a:p>
            <a:r>
              <a:rPr lang="en-US" sz="2800" dirty="0"/>
              <a:t>Probability of all possible outcomes of a chance event is always equal to 1</a:t>
            </a:r>
          </a:p>
          <a:p>
            <a:pPr lvl="1">
              <a:buClr>
                <a:schemeClr val="tx1"/>
              </a:buClr>
              <a:buFontTx/>
              <a:buChar char="–"/>
            </a:pPr>
            <a:r>
              <a:rPr lang="en-US" sz="2400" dirty="0"/>
              <a:t>Blood type: What is p[AB] given p[O]=0.46, p[A]=.40, and p[B]=.10?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06548" y="549876"/>
            <a:ext cx="44797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3333FF"/>
                </a:solidFill>
              </a:rPr>
              <a:t>Probability and Statistics -A Gentle overview </a:t>
            </a:r>
            <a:endParaRPr lang="en-IN" b="1" dirty="0">
              <a:solidFill>
                <a:srgbClr val="3333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9547417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7286" y="1369678"/>
            <a:ext cx="7886700" cy="1325563"/>
          </a:xfrm>
        </p:spPr>
        <p:txBody>
          <a:bodyPr/>
          <a:lstStyle/>
          <a:p>
            <a:r>
              <a:rPr lang="en-US" dirty="0"/>
              <a:t>Probability to address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67286" y="2830177"/>
            <a:ext cx="7886700" cy="4351338"/>
          </a:xfrm>
        </p:spPr>
        <p:txBody>
          <a:bodyPr/>
          <a:lstStyle/>
          <a:p>
            <a:r>
              <a:rPr lang="en-US" dirty="0"/>
              <a:t>Inherent randomness</a:t>
            </a:r>
          </a:p>
          <a:p>
            <a:endParaRPr lang="en-US" dirty="0"/>
          </a:p>
          <a:p>
            <a:r>
              <a:rPr lang="en-US" dirty="0"/>
              <a:t>Incomplete data</a:t>
            </a:r>
          </a:p>
          <a:p>
            <a:endParaRPr lang="en-US" dirty="0"/>
          </a:p>
          <a:p>
            <a:r>
              <a:rPr lang="en-US" dirty="0"/>
              <a:t>incomplete model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06548" y="549876"/>
            <a:ext cx="44797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3333FF"/>
                </a:solidFill>
              </a:rPr>
              <a:t>Probability and Statistics -A Gentle overview </a:t>
            </a:r>
            <a:endParaRPr lang="en-IN" b="1" dirty="0">
              <a:solidFill>
                <a:srgbClr val="3333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8427272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4850" y="896937"/>
            <a:ext cx="7886700" cy="1325563"/>
          </a:xfrm>
        </p:spPr>
        <p:txBody>
          <a:bodyPr/>
          <a:lstStyle/>
          <a:p>
            <a:r>
              <a:rPr lang="en-US" dirty="0"/>
              <a:t>Probability </a:t>
            </a:r>
          </a:p>
        </p:txBody>
      </p:sp>
      <p:sp>
        <p:nvSpPr>
          <p:cNvPr id="1026" name="AutoShape 2" descr="https://qph.fs.quoracdn.net/main-qimg-69d32776c220511c2d6c5dabaa1b4a71.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28" name="AutoShape 4" descr="https://qph.fs.quoracdn.net/main-qimg-69d32776c220511c2d6c5dabaa1b4a71.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0" name="AutoShape 6" descr="https://qph.fs.quoracdn.net/main-qimg-69d32776c220511c2d6c5dabaa1b4a71.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648200" y="1371600"/>
            <a:ext cx="4181475" cy="31396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1295400" y="4724400"/>
          <a:ext cx="6248403" cy="1295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26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926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926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926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9262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9262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9262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647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7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P(X=x)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1/6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1/6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1/6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1/6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1/6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1/6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" name="Object 2"/>
          <p:cNvGraphicFramePr>
            <a:graphicFrameLocks noChangeAspect="1"/>
          </p:cNvGraphicFramePr>
          <p:nvPr/>
        </p:nvGraphicFramePr>
        <p:xfrm>
          <a:off x="2165350" y="3324225"/>
          <a:ext cx="528638" cy="998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14120" imgH="215640" progId="Equation.3">
                  <p:embed/>
                </p:oleObj>
              </mc:Choice>
              <mc:Fallback>
                <p:oleObj name="Equation" r:id="rId3" imgW="11412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65350" y="3324225"/>
                        <a:ext cx="528638" cy="9985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7" name="Object 3"/>
          <p:cNvGraphicFramePr>
            <a:graphicFrameLocks noChangeAspect="1"/>
          </p:cNvGraphicFramePr>
          <p:nvPr/>
        </p:nvGraphicFramePr>
        <p:xfrm>
          <a:off x="1219200" y="2286000"/>
          <a:ext cx="1377950" cy="71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393480" imgH="203040" progId="Equation.3">
                  <p:embed/>
                </p:oleObj>
              </mc:Choice>
              <mc:Fallback>
                <p:oleObj name="Equation" r:id="rId5" imgW="39348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9200" y="2286000"/>
                        <a:ext cx="1377950" cy="711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4"/>
          <p:cNvGraphicFramePr>
            <a:graphicFrameLocks noChangeAspect="1"/>
          </p:cNvGraphicFramePr>
          <p:nvPr/>
        </p:nvGraphicFramePr>
        <p:xfrm>
          <a:off x="1219200" y="3124200"/>
          <a:ext cx="2411413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622080" imgH="203040" progId="Equation.3">
                  <p:embed/>
                </p:oleObj>
              </mc:Choice>
              <mc:Fallback>
                <p:oleObj name="Equation" r:id="rId7" imgW="62208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9200" y="3124200"/>
                        <a:ext cx="2411413" cy="787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2506249" y="6581001"/>
            <a:ext cx="46936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Images used are for academic purposes. Copyright to the original author</a:t>
            </a:r>
            <a:endParaRPr lang="en-IN" sz="1200" dirty="0"/>
          </a:p>
        </p:txBody>
      </p:sp>
      <p:sp>
        <p:nvSpPr>
          <p:cNvPr id="12" name="TextBox 11"/>
          <p:cNvSpPr txBox="1"/>
          <p:nvPr/>
        </p:nvSpPr>
        <p:spPr>
          <a:xfrm>
            <a:off x="206548" y="549876"/>
            <a:ext cx="44797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3333FF"/>
                </a:solidFill>
              </a:rPr>
              <a:t>Probability and Statistics -A Gentle overview </a:t>
            </a:r>
            <a:endParaRPr lang="en-IN" b="1" dirty="0">
              <a:solidFill>
                <a:srgbClr val="3333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48940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7258F0-97C0-6924-BF21-D293678DB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37F23E-766C-6931-C52D-A2C7CB1C1A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9260BA-4D8C-7413-A1AA-8DAFA8DB0B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097" y="681037"/>
            <a:ext cx="6622755" cy="5554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596917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2892" y="1743165"/>
            <a:ext cx="7886700" cy="1325563"/>
          </a:xfrm>
        </p:spPr>
        <p:txBody>
          <a:bodyPr>
            <a:normAutofit/>
          </a:bodyPr>
          <a:lstStyle/>
          <a:p>
            <a:r>
              <a:rPr lang="en-US" dirty="0"/>
              <a:t>Conditional probability </a:t>
            </a:r>
          </a:p>
        </p:txBody>
      </p:sp>
      <p:graphicFrame>
        <p:nvGraphicFramePr>
          <p:cNvPr id="2051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64195980"/>
              </p:ext>
            </p:extLst>
          </p:nvPr>
        </p:nvGraphicFramePr>
        <p:xfrm>
          <a:off x="2641242" y="2978239"/>
          <a:ext cx="3451412" cy="977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523880" imgH="431640" progId="Equation.3">
                  <p:embed/>
                </p:oleObj>
              </mc:Choice>
              <mc:Fallback>
                <p:oleObj name="Equation" r:id="rId2" imgW="1523880" imgH="431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41242" y="2978239"/>
                        <a:ext cx="3451412" cy="977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2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39248172"/>
              </p:ext>
            </p:extLst>
          </p:nvPr>
        </p:nvGraphicFramePr>
        <p:xfrm>
          <a:off x="2260242" y="4883239"/>
          <a:ext cx="461518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006280" imgH="253800" progId="Equation.3">
                  <p:embed/>
                </p:oleObj>
              </mc:Choice>
              <mc:Fallback>
                <p:oleObj name="Equation" r:id="rId4" imgW="2006280" imgH="253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60242" y="4883239"/>
                        <a:ext cx="4615180" cy="584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206548" y="549876"/>
            <a:ext cx="44797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3333FF"/>
                </a:solidFill>
              </a:rPr>
              <a:t>Probability and Statistics -A Gentle overview </a:t>
            </a:r>
            <a:endParaRPr lang="en-IN" b="1" dirty="0">
              <a:solidFill>
                <a:srgbClr val="3333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9163952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609600" y="1926465"/>
            <a:ext cx="8534400" cy="4648200"/>
          </a:xfrm>
          <a:prstGeom prst="rect">
            <a:avLst/>
          </a:prstGeom>
        </p:spPr>
        <p:txBody>
          <a:bodyPr vert="horz" tIns="21240" anchor="ctr">
            <a:normAutofit fontScale="92500" lnSpcReduction="1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tabLst>
                <a:tab pos="34290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r>
              <a:rPr kumimoji="0" lang="en-US" sz="2400" b="0" i="0" u="sng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Mode of transport:	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			</a:t>
            </a:r>
            <a:r>
              <a:rPr kumimoji="0" lang="en-US" sz="2400" b="0" i="0" u="sng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Probability he is late: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tabLst>
                <a:tab pos="34290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Car								50%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tabLst>
                <a:tab pos="34290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Bus								20%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tabLst>
                <a:tab pos="34290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Train							1%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/>
              <a:buChar char=""/>
              <a:tabLst>
                <a:tab pos="34290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/>
              <a:buChar char=""/>
              <a:tabLst>
                <a:tab pos="34290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Suppose that </a:t>
            </a:r>
            <a:r>
              <a:rPr kumimoji="0" lang="en-US" sz="26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Umesh</a:t>
            </a: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 is late one day.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/>
              <a:buChar char=""/>
              <a:tabLst>
                <a:tab pos="34290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His boss wishes to estimate the probability that he traveled to work that day by </a:t>
            </a:r>
            <a:r>
              <a:rPr kumimoji="0" lang="en-US" sz="2600" b="0" i="0" u="sng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car</a:t>
            </a: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/>
              <a:buChar char=""/>
              <a:tabLst>
                <a:tab pos="34290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endParaRPr kumimoji="0" lang="en-US" sz="2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/>
              <a:buChar char=""/>
              <a:tabLst>
                <a:tab pos="34290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He does not know which mode of transportation </a:t>
            </a:r>
            <a:r>
              <a:rPr lang="en-US" sz="2600" dirty="0" err="1"/>
              <a:t>Umesh</a:t>
            </a: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 usually uses, so he gives a prior probability of 1 in 3 to each of the three possibilities.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06548" y="549876"/>
            <a:ext cx="44797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3333FF"/>
                </a:solidFill>
              </a:rPr>
              <a:t>Probability and Statistics -A Gentle overview </a:t>
            </a:r>
            <a:endParaRPr lang="en-IN" b="1" dirty="0">
              <a:solidFill>
                <a:srgbClr val="3333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9519247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654408" y="1678927"/>
            <a:ext cx="9070975" cy="4560887"/>
          </a:xfrm>
          <a:prstGeom prst="rect">
            <a:avLst/>
          </a:prstGeom>
        </p:spPr>
        <p:txBody>
          <a:bodyPr vert="horz" tIns="24840" anchor="ctr">
            <a:normAutofit fontScale="92500" lnSpcReduction="1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/>
              <a:buChar char=""/>
              <a:tabLst>
                <a:tab pos="34290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P(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car|late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) =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3333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P(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3333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late|car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3333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) x P(car)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/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P(late)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/>
              <a:buChar char=""/>
              <a:tabLst>
                <a:tab pos="34290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575"/>
              </a:spcAft>
              <a:buClr>
                <a:schemeClr val="accent1"/>
              </a:buClr>
              <a:buSzPct val="76000"/>
              <a:buFont typeface="Wingdings 3"/>
              <a:buChar char=""/>
              <a:tabLst>
                <a:tab pos="34290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P(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late|car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) = 0.5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(prior)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575"/>
              </a:spcAft>
              <a:buClr>
                <a:schemeClr val="accent1"/>
              </a:buClr>
              <a:buSzPct val="76000"/>
              <a:buFont typeface="Wingdings 3"/>
              <a:buChar char=""/>
              <a:tabLst>
                <a:tab pos="34290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P(car) = 0.33  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(this is the boss' </a:t>
            </a:r>
            <a:r>
              <a:rPr kumimoji="0" lang="en-US" sz="1600" b="0" i="0" u="sng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assumption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575"/>
              </a:spcAft>
              <a:buClr>
                <a:schemeClr val="accent1"/>
              </a:buClr>
              <a:buSzPct val="76000"/>
              <a:buFont typeface="Wingdings 3"/>
              <a:buChar char=""/>
              <a:tabLst>
                <a:tab pos="34290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P(late)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= 0.5 x 0.33 + 0.2 x 0.33 + 0.01 x 0.33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575"/>
              </a:spcAft>
              <a:buClr>
                <a:schemeClr val="accent1"/>
              </a:buClr>
              <a:buSzPct val="76000"/>
              <a:buFont typeface="Wingdings 3"/>
              <a:buChar char=""/>
              <a:tabLst>
                <a:tab pos="34290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			(all the probabilities that he will be late added together)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/>
              <a:buChar char=""/>
              <a:tabLst>
                <a:tab pos="34290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/>
              <a:buChar char=""/>
              <a:tabLst>
                <a:tab pos="34290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P(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car|late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) = </a:t>
            </a: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0.5 x 0.33 / 0.5 x 0.33 + 0.2 x 0.33 + 0.01 x 0.33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tabLst>
                <a:tab pos="34290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r>
              <a:rPr lang="en-US" sz="2800" dirty="0">
                <a:solidFill>
                  <a:srgbClr val="FF0000"/>
                </a:solidFill>
              </a:rPr>
              <a:t>    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			= 0.165 / 0.71 x 0.33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tabLst>
                <a:tab pos="34290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r>
              <a:rPr lang="en-US" sz="2800" dirty="0">
                <a:solidFill>
                  <a:srgbClr val="FF0000"/>
                </a:solidFill>
              </a:rPr>
              <a:t>   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				= 0.7042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06548" y="549876"/>
            <a:ext cx="44797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3333FF"/>
                </a:solidFill>
              </a:rPr>
              <a:t>Probability and Statistics -A Gentle overview </a:t>
            </a:r>
            <a:endParaRPr lang="en-IN" b="1" dirty="0">
              <a:solidFill>
                <a:srgbClr val="3333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6416323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628650" y="1783724"/>
            <a:ext cx="9070975" cy="4840287"/>
          </a:xfrm>
          <a:prstGeom prst="rect">
            <a:avLst/>
          </a:prstGeom>
        </p:spPr>
        <p:txBody>
          <a:bodyPr vert="horz" anchor="ctr">
            <a:normAutofit fontScale="92500" lnSpcReduction="2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/>
              <a:buChar char=""/>
              <a:tabLst>
                <a:tab pos="34290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Disease present in </a:t>
            </a:r>
            <a:r>
              <a:rPr kumimoji="0" lang="en-US" sz="2600" b="0" i="0" u="sng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0.5%</a:t>
            </a: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population (i.e. 0.005)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/>
              <a:buChar char=""/>
              <a:tabLst>
                <a:tab pos="34290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Blood test is </a:t>
            </a:r>
            <a:r>
              <a:rPr kumimoji="0" lang="en-US" sz="2600" b="0" i="0" u="sng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99%</a:t>
            </a: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accurate (i.e. 0.99)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/>
              <a:buChar char=""/>
              <a:tabLst>
                <a:tab pos="34290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False positive </a:t>
            </a:r>
            <a:r>
              <a:rPr kumimoji="0" lang="en-US" sz="2600" b="0" i="0" u="sng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5%</a:t>
            </a: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(i.e. 0.05)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/>
              <a:buChar char=""/>
              <a:tabLst>
                <a:tab pos="34290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	- If someone tests positive, what is the probability that they    have the disease?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/>
              <a:buChar char=""/>
              <a:tabLst>
                <a:tab pos="34290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endParaRPr kumimoji="0" lang="en-US" sz="26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575"/>
              </a:spcAft>
              <a:buClr>
                <a:schemeClr val="accent1"/>
              </a:buClr>
              <a:buSzPct val="76000"/>
              <a:buFont typeface="Wingdings 3"/>
              <a:buChar char=""/>
              <a:tabLst>
                <a:tab pos="34290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P(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A|B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) = P(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B|A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) P(A) / </a:t>
            </a: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P(B)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575"/>
              </a:spcAft>
              <a:buClr>
                <a:schemeClr val="accent1"/>
              </a:buClr>
              <a:buSzPct val="76000"/>
              <a:buFont typeface="Wingdings 3"/>
              <a:buChar char=""/>
              <a:tabLst>
                <a:tab pos="34290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P(</a:t>
            </a:r>
            <a:r>
              <a:rPr kumimoji="0" lang="en-US" sz="2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disease|pos</a:t>
            </a: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) = P(</a:t>
            </a:r>
            <a:r>
              <a:rPr kumimoji="0" lang="en-US" sz="2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pos|disease</a:t>
            </a: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) x P(disease) / P(</a:t>
            </a:r>
            <a:r>
              <a:rPr kumimoji="0" lang="en-US" sz="2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pos</a:t>
            </a: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575"/>
              </a:spcAft>
              <a:buClr>
                <a:schemeClr val="accent1"/>
              </a:buClr>
              <a:buSzPct val="76000"/>
              <a:buFont typeface="Wingdings 3"/>
              <a:buChar char=""/>
              <a:tabLst>
                <a:tab pos="34290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						= 0.99 x 0.005 / (</a:t>
            </a:r>
            <a:r>
              <a:rPr kumimoji="0" lang="en-US" sz="2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0.99x0.005</a:t>
            </a: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)+(</a:t>
            </a:r>
            <a:r>
              <a:rPr kumimoji="0" lang="en-US" sz="2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0.05x0.995</a:t>
            </a: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575"/>
              </a:spcAft>
              <a:buClr>
                <a:schemeClr val="accent1"/>
              </a:buClr>
              <a:buSzPct val="76000"/>
              <a:buFont typeface="Wingdings 3"/>
              <a:buChar char=""/>
              <a:tabLst>
                <a:tab pos="34290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						= 0.00495 / 0.00495 + 0.04975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575"/>
              </a:spcAft>
              <a:buClr>
                <a:schemeClr val="accent1"/>
              </a:buClr>
              <a:buSzPct val="76000"/>
              <a:buFont typeface="Wingdings 3"/>
              <a:buChar char=""/>
              <a:tabLst>
                <a:tab pos="34290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						= 0.00495 / 0.0547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575"/>
              </a:spcAft>
              <a:buClr>
                <a:schemeClr val="accent1"/>
              </a:buClr>
              <a:buSzPct val="76000"/>
              <a:buFont typeface="Wingdings 3"/>
              <a:buChar char=""/>
              <a:tabLst>
                <a:tab pos="34290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						= 0.0905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06548" y="549876"/>
            <a:ext cx="44797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3333FF"/>
                </a:solidFill>
              </a:rPr>
              <a:t>Probability and Statistics -A Gentle overview </a:t>
            </a:r>
            <a:endParaRPr lang="en-IN" b="1" dirty="0">
              <a:solidFill>
                <a:srgbClr val="3333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7152371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484627"/>
            <a:ext cx="7482708" cy="4285108"/>
          </a:xfrm>
        </p:spPr>
      </p:pic>
      <p:sp>
        <p:nvSpPr>
          <p:cNvPr id="5" name="TextBox 4"/>
          <p:cNvSpPr txBox="1"/>
          <p:nvPr/>
        </p:nvSpPr>
        <p:spPr>
          <a:xfrm>
            <a:off x="206548" y="549876"/>
            <a:ext cx="44797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3333FF"/>
                </a:solidFill>
              </a:rPr>
              <a:t>Probability and Statistics -A Gentle overview </a:t>
            </a:r>
            <a:endParaRPr lang="en-IN" b="1" dirty="0">
              <a:solidFill>
                <a:srgbClr val="3333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1260052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166" y="1150737"/>
            <a:ext cx="7886700" cy="1325563"/>
          </a:xfrm>
        </p:spPr>
        <p:txBody>
          <a:bodyPr/>
          <a:lstStyle/>
          <a:p>
            <a:r>
              <a:rPr lang="en-US" dirty="0"/>
              <a:t>Probability Mass function</a:t>
            </a:r>
          </a:p>
        </p:txBody>
      </p:sp>
      <p:pic>
        <p:nvPicPr>
          <p:cNvPr id="4" name="Content Placeholder 3" descr="Rplot01.jpeg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888902" y="2090670"/>
            <a:ext cx="5956205" cy="3511639"/>
          </a:xfrm>
        </p:spPr>
      </p:pic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4083664"/>
              </p:ext>
            </p:extLst>
          </p:nvPr>
        </p:nvGraphicFramePr>
        <p:xfrm>
          <a:off x="2371859" y="5837554"/>
          <a:ext cx="5059252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48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648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648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648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7689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689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1/8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3/8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3/8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1/8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206548" y="549876"/>
            <a:ext cx="44797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3333FF"/>
                </a:solidFill>
              </a:rPr>
              <a:t>Probability and Statistics -A Gentle overview </a:t>
            </a:r>
            <a:endParaRPr lang="en-IN" b="1" dirty="0">
              <a:solidFill>
                <a:srgbClr val="3333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8774200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Rplot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754" y="1848118"/>
            <a:ext cx="7038975" cy="415001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06548" y="549876"/>
            <a:ext cx="44797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3333FF"/>
                </a:solidFill>
              </a:rPr>
              <a:t>Probability and Statistics -A Gentle overview </a:t>
            </a:r>
            <a:endParaRPr lang="en-IN" b="1" dirty="0">
              <a:solidFill>
                <a:srgbClr val="3333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0241474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165" y="1575740"/>
            <a:ext cx="7886700" cy="1325563"/>
          </a:xfrm>
        </p:spPr>
        <p:txBody>
          <a:bodyPr/>
          <a:lstStyle/>
          <a:p>
            <a:r>
              <a:rPr lang="en-US" dirty="0"/>
              <a:t>Expectation 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0092171"/>
              </p:ext>
            </p:extLst>
          </p:nvPr>
        </p:nvGraphicFramePr>
        <p:xfrm>
          <a:off x="1346915" y="3268014"/>
          <a:ext cx="6248403" cy="1295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26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926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926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926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9262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9262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9262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647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7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P(X=x)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1/6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1/6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1/6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1/6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1/6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1/6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9698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30401512"/>
              </p:ext>
            </p:extLst>
          </p:nvPr>
        </p:nvGraphicFramePr>
        <p:xfrm>
          <a:off x="2718515" y="5096814"/>
          <a:ext cx="315468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168200" imgH="253800" progId="Equation.3">
                  <p:embed/>
                </p:oleObj>
              </mc:Choice>
              <mc:Fallback>
                <p:oleObj name="Equation" r:id="rId2" imgW="1168200" imgH="253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18515" y="5096814"/>
                        <a:ext cx="3154680" cy="685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206548" y="549876"/>
            <a:ext cx="44797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3333FF"/>
                </a:solidFill>
              </a:rPr>
              <a:t>Probability and Statistics -A Gentle overview </a:t>
            </a:r>
            <a:endParaRPr lang="en-IN" b="1" dirty="0">
              <a:solidFill>
                <a:srgbClr val="3333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6955759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5467" y="1504390"/>
            <a:ext cx="7886700" cy="1325563"/>
          </a:xfrm>
        </p:spPr>
        <p:txBody>
          <a:bodyPr/>
          <a:lstStyle/>
          <a:p>
            <a:r>
              <a:rPr lang="en-US" dirty="0"/>
              <a:t>Variance Covariance</a:t>
            </a:r>
          </a:p>
        </p:txBody>
      </p:sp>
      <p:graphicFrame>
        <p:nvGraphicFramePr>
          <p:cNvPr id="30722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5646326"/>
              </p:ext>
            </p:extLst>
          </p:nvPr>
        </p:nvGraphicFramePr>
        <p:xfrm>
          <a:off x="1614152" y="4392769"/>
          <a:ext cx="567055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387520" imgH="203040" progId="Equation.3">
                  <p:embed/>
                </p:oleObj>
              </mc:Choice>
              <mc:Fallback>
                <p:oleObj name="Equation" r:id="rId2" imgW="238752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4152" y="4392769"/>
                        <a:ext cx="5670550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23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23493175"/>
              </p:ext>
            </p:extLst>
          </p:nvPr>
        </p:nvGraphicFramePr>
        <p:xfrm>
          <a:off x="1842752" y="5002369"/>
          <a:ext cx="4856163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044440" imgH="203040" progId="Equation.3">
                  <p:embed/>
                </p:oleObj>
              </mc:Choice>
              <mc:Fallback>
                <p:oleObj name="Equation" r:id="rId4" imgW="204444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42752" y="5002369"/>
                        <a:ext cx="4856163" cy="482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24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95410767"/>
              </p:ext>
            </p:extLst>
          </p:nvPr>
        </p:nvGraphicFramePr>
        <p:xfrm>
          <a:off x="2376152" y="3021169"/>
          <a:ext cx="3810000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523880" imgH="228600" progId="Equation.3">
                  <p:embed/>
                </p:oleObj>
              </mc:Choice>
              <mc:Fallback>
                <p:oleObj name="Equation" r:id="rId6" imgW="152388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76152" y="3021169"/>
                        <a:ext cx="3810000" cy="571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2514600" y="5867400"/>
            <a:ext cx="3180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8"/>
              </a:rPr>
              <a:t>https://rpubs.com/bigcat/260270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06548" y="549876"/>
            <a:ext cx="44797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3333FF"/>
                </a:solidFill>
              </a:rPr>
              <a:t>Probability and Statistics -A Gentle overview </a:t>
            </a:r>
            <a:endParaRPr lang="en-IN" b="1" dirty="0">
              <a:solidFill>
                <a:srgbClr val="3333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1517093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165" y="1341437"/>
            <a:ext cx="7886700" cy="1325563"/>
          </a:xfrm>
        </p:spPr>
        <p:txBody>
          <a:bodyPr/>
          <a:lstStyle/>
          <a:p>
            <a:r>
              <a:rPr lang="en-US" dirty="0"/>
              <a:t>Correlation</a:t>
            </a:r>
          </a:p>
        </p:txBody>
      </p:sp>
      <p:graphicFrame>
        <p:nvGraphicFramePr>
          <p:cNvPr id="31746" name="Object 2"/>
          <p:cNvGraphicFramePr>
            <a:graphicFrameLocks noChangeAspect="1"/>
          </p:cNvGraphicFramePr>
          <p:nvPr/>
        </p:nvGraphicFramePr>
        <p:xfrm>
          <a:off x="2667000" y="2667000"/>
          <a:ext cx="4246336" cy="984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917360" imgH="444240" progId="Equation.3">
                  <p:embed/>
                </p:oleObj>
              </mc:Choice>
              <mc:Fallback>
                <p:oleObj name="Equation" r:id="rId2" imgW="1917360" imgH="4442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7000" y="2667000"/>
                        <a:ext cx="4246336" cy="984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206548" y="549876"/>
            <a:ext cx="44797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3333FF"/>
                </a:solidFill>
              </a:rPr>
              <a:t>Probability and Statistics -A Gentle overview </a:t>
            </a:r>
            <a:endParaRPr lang="en-IN" b="1" dirty="0">
              <a:solidFill>
                <a:srgbClr val="3333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32559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6695" y="970433"/>
            <a:ext cx="3144859" cy="1325563"/>
          </a:xfrm>
        </p:spPr>
        <p:txBody>
          <a:bodyPr>
            <a:normAutofit/>
          </a:bodyPr>
          <a:lstStyle/>
          <a:p>
            <a:r>
              <a:rPr lang="en-US" b="1" u="sng" dirty="0"/>
              <a:t>Why  MATH? </a:t>
            </a:r>
            <a:endParaRPr lang="en-IN" b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83196" y="2295996"/>
            <a:ext cx="7886700" cy="4351338"/>
          </a:xfrm>
        </p:spPr>
        <p:txBody>
          <a:bodyPr/>
          <a:lstStyle/>
          <a:p>
            <a:r>
              <a:rPr lang="en-US" b="1" dirty="0"/>
              <a:t>How do you </a:t>
            </a:r>
            <a:r>
              <a:rPr lang="en-US" b="1" dirty="0">
                <a:solidFill>
                  <a:srgbClr val="3333FF"/>
                </a:solidFill>
              </a:rPr>
              <a:t>Select the right algorithm </a:t>
            </a:r>
            <a:r>
              <a:rPr lang="en-US" b="1" dirty="0"/>
              <a:t>? </a:t>
            </a:r>
          </a:p>
          <a:p>
            <a:r>
              <a:rPr lang="en-US" b="1" dirty="0"/>
              <a:t>How do you </a:t>
            </a:r>
            <a:r>
              <a:rPr lang="en-US" b="1" dirty="0">
                <a:solidFill>
                  <a:srgbClr val="3333FF"/>
                </a:solidFill>
              </a:rPr>
              <a:t>Choose parameter settings </a:t>
            </a:r>
            <a:r>
              <a:rPr lang="en-US" dirty="0"/>
              <a:t>and validation strategies?</a:t>
            </a:r>
          </a:p>
          <a:p>
            <a:r>
              <a:rPr lang="en-US" b="1" dirty="0"/>
              <a:t>How do you Identify </a:t>
            </a:r>
            <a:r>
              <a:rPr lang="en-US" b="1" dirty="0">
                <a:solidFill>
                  <a:srgbClr val="3333FF"/>
                </a:solidFill>
              </a:rPr>
              <a:t>under fitting and over fitting</a:t>
            </a:r>
            <a:r>
              <a:rPr lang="en-US" dirty="0">
                <a:solidFill>
                  <a:srgbClr val="3333FF"/>
                </a:solidFill>
              </a:rPr>
              <a:t> </a:t>
            </a:r>
            <a:r>
              <a:rPr lang="en-US" dirty="0"/>
              <a:t>and understand the Bias-Variance tradeoff?</a:t>
            </a:r>
          </a:p>
          <a:p>
            <a:r>
              <a:rPr lang="en-US" b="1" dirty="0"/>
              <a:t>How do you Estimate </a:t>
            </a:r>
            <a:r>
              <a:rPr lang="en-US" dirty="0"/>
              <a:t>the right </a:t>
            </a:r>
            <a:r>
              <a:rPr lang="en-US" b="1" dirty="0">
                <a:solidFill>
                  <a:srgbClr val="3333FF"/>
                </a:solidFill>
              </a:rPr>
              <a:t>confidence interval and uncertainty</a:t>
            </a:r>
            <a:r>
              <a:rPr lang="en-US" b="1" dirty="0"/>
              <a:t>?</a:t>
            </a:r>
          </a:p>
          <a:p>
            <a:endParaRPr lang="en-IN" dirty="0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1095" y="1068313"/>
            <a:ext cx="1319875" cy="1363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876096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09600" y="1524000"/>
            <a:ext cx="7848600" cy="43242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10000"/>
              </a:lnSpc>
              <a:buClr>
                <a:srgbClr val="0BD0D9"/>
              </a:buClr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Distribution </a:t>
            </a:r>
            <a:r>
              <a:rPr lang="en-US" sz="2000" dirty="0">
                <a:solidFill>
                  <a:srgbClr val="0B5ED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(discrete/continuous) 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function is widely used in simulation studies.</a:t>
            </a:r>
          </a:p>
          <a:p>
            <a:pPr lvl="1" algn="just">
              <a:buClr>
                <a:srgbClr val="0F6FC6"/>
              </a:buClr>
            </a:pPr>
            <a:r>
              <a:rPr lang="en-US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simulation study uses a computer to simulate a real phenomenon or process as closely as possible.</a:t>
            </a:r>
          </a:p>
          <a:p>
            <a:pPr lvl="8" algn="just">
              <a:buClr>
                <a:srgbClr val="0F6FC6"/>
              </a:buClr>
            </a:pPr>
            <a:endParaRPr lang="en-US" sz="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buClr>
                <a:srgbClr val="0F6FC6"/>
              </a:buClr>
            </a:pPr>
            <a:r>
              <a:rPr lang="en-US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use of simulation studies can often eliminate the need of costly experiments and is also often used to study problems where actual experimentation is impossible.</a:t>
            </a:r>
          </a:p>
          <a:p>
            <a:pPr lvl="3" algn="just">
              <a:buClr>
                <a:srgbClr val="0F6FC6"/>
              </a:buClr>
            </a:pPr>
            <a:endParaRPr lang="en-US" sz="14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1" indent="0">
              <a:buClr>
                <a:srgbClr val="0F6FC6"/>
              </a:buClr>
              <a:buNone/>
            </a:pPr>
            <a:r>
              <a:rPr lang="en-US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Examples 4.4</a:t>
            </a:r>
            <a:r>
              <a:rPr lang="en-US" sz="19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617220" lvl="2" indent="-342900" algn="just">
              <a:buClr>
                <a:schemeClr val="accent1">
                  <a:lumMod val="75000"/>
                </a:schemeClr>
              </a:buClr>
              <a:buSzPct val="95000"/>
              <a:buFont typeface="+mj-lt"/>
              <a:buAutoNum type="arabicParenR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study involving testing the effectiveness of a new drug, the number of cured patients among all the patients who uses such a drug approximately follows a </a:t>
            </a:r>
            <a:r>
              <a:rPr lang="en-US" dirty="0">
                <a:solidFill>
                  <a:srgbClr val="0B5ED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binomial distribution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171700" lvl="8" indent="-342900" algn="just">
              <a:buClr>
                <a:schemeClr val="accent1">
                  <a:lumMod val="75000"/>
                </a:schemeClr>
              </a:buClr>
              <a:buSzPct val="95000"/>
              <a:buFont typeface="+mj-lt"/>
              <a:buAutoNum type="arabicParenR"/>
            </a:pPr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17220" lvl="2" indent="-342900" algn="just">
              <a:buClr>
                <a:schemeClr val="accent1">
                  <a:lumMod val="75000"/>
                </a:schemeClr>
              </a:buClr>
              <a:buSzPct val="95000"/>
              <a:buFont typeface="+mj-lt"/>
              <a:buAutoNum type="arabicParenR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Operation of ticketing system in a busy public establishment (e.g., airport), the arrival of passengers can be simulated using </a:t>
            </a:r>
            <a:r>
              <a:rPr lang="en-US" dirty="0">
                <a:solidFill>
                  <a:srgbClr val="0B5ED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Poisson distribution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06548" y="549876"/>
            <a:ext cx="44797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3333FF"/>
                </a:solidFill>
              </a:rPr>
              <a:t>Probability and Statistics -A Gentle overview </a:t>
            </a:r>
            <a:endParaRPr lang="en-IN" b="1" dirty="0">
              <a:solidFill>
                <a:srgbClr val="3333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7005666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8" name="Object 2"/>
          <p:cNvGraphicFramePr>
            <a:graphicFrameLocks noChangeAspect="1"/>
          </p:cNvGraphicFramePr>
          <p:nvPr/>
        </p:nvGraphicFramePr>
        <p:xfrm>
          <a:off x="215900" y="1435100"/>
          <a:ext cx="3632200" cy="287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5462628" imgH="4315140" progId="">
                  <p:embed/>
                </p:oleObj>
              </mc:Choice>
              <mc:Fallback>
                <p:oleObj name="Visio" r:id="rId2" imgW="5462628" imgH="431514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5900" y="1435100"/>
                        <a:ext cx="3632200" cy="2870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99" name="Object 3"/>
          <p:cNvGraphicFramePr>
            <a:graphicFrameLocks noChangeAspect="1"/>
          </p:cNvGraphicFramePr>
          <p:nvPr/>
        </p:nvGraphicFramePr>
        <p:xfrm>
          <a:off x="4038600" y="3505200"/>
          <a:ext cx="4635500" cy="284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7359232" imgH="4454730" progId="">
                  <p:embed/>
                </p:oleObj>
              </mc:Choice>
              <mc:Fallback>
                <p:oleObj name="Visio" r:id="rId4" imgW="7359232" imgH="445473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38600" y="3505200"/>
                        <a:ext cx="4635500" cy="2844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2506249" y="6581001"/>
            <a:ext cx="46936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Images used are for academic purposes. Copyright to the original author</a:t>
            </a:r>
            <a:endParaRPr lang="en-IN" sz="1200" dirty="0"/>
          </a:p>
        </p:txBody>
      </p:sp>
      <p:sp>
        <p:nvSpPr>
          <p:cNvPr id="6" name="TextBox 5"/>
          <p:cNvSpPr txBox="1"/>
          <p:nvPr/>
        </p:nvSpPr>
        <p:spPr>
          <a:xfrm>
            <a:off x="206548" y="549876"/>
            <a:ext cx="44797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3333FF"/>
                </a:solidFill>
              </a:rPr>
              <a:t>Probability and Statistics -A Gentle overview </a:t>
            </a:r>
            <a:endParaRPr lang="en-IN" b="1" dirty="0">
              <a:solidFill>
                <a:srgbClr val="3333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5159551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0323" y="1218839"/>
            <a:ext cx="7886700" cy="1325563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Probability distributions</a:t>
            </a:r>
            <a:endParaRPr lang="en-US" sz="3200" dirty="0"/>
          </a:p>
        </p:txBody>
      </p:sp>
      <p:sp>
        <p:nvSpPr>
          <p:cNvPr id="4" name="Content Placeholder 9"/>
          <p:cNvSpPr>
            <a:spLocks noGrp="1"/>
          </p:cNvSpPr>
          <p:nvPr>
            <p:ph idx="1"/>
          </p:nvPr>
        </p:nvSpPr>
        <p:spPr>
          <a:xfrm>
            <a:off x="2829212" y="2038197"/>
            <a:ext cx="8425339" cy="4678136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  <a:tabLst>
                <a:tab pos="1033463" algn="l"/>
              </a:tabLst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</a:p>
          <a:p>
            <a:pPr marL="0" indent="0">
              <a:buNone/>
              <a:tabLst>
                <a:tab pos="1033463" algn="l"/>
              </a:tabLst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  <a:r>
              <a:rPr lang="en-US" sz="1800" dirty="0">
                <a:cs typeface="Times New Roman" panose="02020603050405020304" pitchFamily="18" charset="0"/>
              </a:rPr>
              <a:t>           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Discrete probability distributions</a:t>
            </a:r>
          </a:p>
          <a:p>
            <a:pPr marL="2689225" indent="0">
              <a:tabLst>
                <a:tab pos="1033463" algn="l"/>
              </a:tabLst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Binomial distribution</a:t>
            </a:r>
          </a:p>
          <a:p>
            <a:pPr marL="2689225" indent="0">
              <a:tabLst>
                <a:tab pos="1033463" algn="l"/>
              </a:tabLst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Multinomial distribution</a:t>
            </a:r>
          </a:p>
          <a:p>
            <a:pPr marL="2689225" indent="0">
              <a:tabLst>
                <a:tab pos="1033463" algn="l"/>
              </a:tabLst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Poisson distribution</a:t>
            </a:r>
          </a:p>
          <a:p>
            <a:pPr marL="2689225" indent="0">
              <a:tabLst>
                <a:tab pos="1033463" algn="l"/>
              </a:tabLst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Hypergeometric distribution</a:t>
            </a:r>
          </a:p>
          <a:p>
            <a:pPr marL="0" indent="0">
              <a:buNone/>
              <a:tabLst>
                <a:tab pos="1033463" algn="l"/>
              </a:tabLst>
            </a:pP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       </a:t>
            </a:r>
          </a:p>
          <a:p>
            <a:pPr marL="0" indent="0">
              <a:buNone/>
              <a:tabLst>
                <a:tab pos="1033463" algn="l"/>
              </a:tabLst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           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Continuous probability distributions</a:t>
            </a:r>
          </a:p>
          <a:p>
            <a:pPr marL="2797175" indent="0">
              <a:tabLst>
                <a:tab pos="1033463" algn="l"/>
              </a:tabLst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Normal distribution</a:t>
            </a:r>
          </a:p>
          <a:p>
            <a:pPr marL="2797175" indent="0">
              <a:tabLst>
                <a:tab pos="1033463" algn="l"/>
              </a:tabLst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Standard normal distribution</a:t>
            </a:r>
          </a:p>
          <a:p>
            <a:pPr marL="2797175" indent="0">
              <a:tabLst>
                <a:tab pos="1033463" algn="l"/>
              </a:tabLst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Gamma distribution</a:t>
            </a:r>
          </a:p>
          <a:p>
            <a:pPr marL="2797175" indent="0">
              <a:tabLst>
                <a:tab pos="1033463" algn="l"/>
              </a:tabLst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Exponential distribution</a:t>
            </a:r>
          </a:p>
          <a:p>
            <a:pPr marL="2797175" indent="0">
              <a:tabLst>
                <a:tab pos="1033463" algn="l"/>
              </a:tabLst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Chi square distribution</a:t>
            </a:r>
          </a:p>
          <a:p>
            <a:pPr marL="2797175" indent="0">
              <a:tabLst>
                <a:tab pos="1033463" algn="l"/>
              </a:tabLst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Lognormal distribution</a:t>
            </a:r>
          </a:p>
          <a:p>
            <a:pPr marL="2797175" indent="0">
              <a:tabLst>
                <a:tab pos="1033463" algn="l"/>
              </a:tabLst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Weibull distribution</a:t>
            </a:r>
          </a:p>
          <a:p>
            <a:pPr marL="174625" indent="0">
              <a:buNone/>
              <a:tabLst>
                <a:tab pos="1033463" algn="l"/>
              </a:tabLst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  <a:tabLst>
                <a:tab pos="1033463" algn="l"/>
              </a:tabLst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  <a:tabLst>
                <a:tab pos="1033463" algn="l"/>
              </a:tabLst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3462116" y="2130749"/>
            <a:ext cx="1698173" cy="2104849"/>
            <a:chOff x="1208314" y="1349829"/>
            <a:chExt cx="1698173" cy="2104849"/>
          </a:xfrm>
        </p:grpSpPr>
        <p:grpSp>
          <p:nvGrpSpPr>
            <p:cNvPr id="6" name="Group 29"/>
            <p:cNvGrpSpPr/>
            <p:nvPr/>
          </p:nvGrpSpPr>
          <p:grpSpPr>
            <a:xfrm>
              <a:off x="1208314" y="1349829"/>
              <a:ext cx="1698172" cy="2104849"/>
              <a:chOff x="1208314" y="1349829"/>
              <a:chExt cx="1698172" cy="2104849"/>
            </a:xfrm>
          </p:grpSpPr>
          <p:cxnSp>
            <p:nvCxnSpPr>
              <p:cNvPr id="8" name="Straight Connector 7"/>
              <p:cNvCxnSpPr/>
              <p:nvPr/>
            </p:nvCxnSpPr>
            <p:spPr>
              <a:xfrm>
                <a:off x="1208314" y="1349829"/>
                <a:ext cx="0" cy="2104849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" name="Straight Arrow Connector 8"/>
              <p:cNvCxnSpPr/>
              <p:nvPr/>
            </p:nvCxnSpPr>
            <p:spPr>
              <a:xfrm>
                <a:off x="1208314" y="1763482"/>
                <a:ext cx="1698172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7" name="Straight Arrow Connector 6"/>
            <p:cNvCxnSpPr/>
            <p:nvPr/>
          </p:nvCxnSpPr>
          <p:spPr>
            <a:xfrm>
              <a:off x="1208315" y="3439881"/>
              <a:ext cx="169817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206548" y="549876"/>
            <a:ext cx="44797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3333FF"/>
                </a:solidFill>
              </a:rPr>
              <a:t>Probability and Statistics -A Gentle overview </a:t>
            </a:r>
            <a:endParaRPr lang="en-IN" b="1" dirty="0">
              <a:solidFill>
                <a:srgbClr val="3333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6345077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Text Box 1026"/>
          <p:cNvSpPr txBox="1">
            <a:spLocks noChangeArrowheads="1"/>
          </p:cNvSpPr>
          <p:nvPr/>
        </p:nvSpPr>
        <p:spPr bwMode="auto">
          <a:xfrm>
            <a:off x="1279257" y="1733550"/>
            <a:ext cx="7691438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A </a:t>
            </a:r>
            <a:r>
              <a:rPr lang="en-US" b="1">
                <a:solidFill>
                  <a:schemeClr val="accent2"/>
                </a:solidFill>
              </a:rPr>
              <a:t>probability distribution</a:t>
            </a:r>
            <a:r>
              <a:rPr lang="en-US"/>
              <a:t> (function) is a list of the probabilities of the values (simple outcomes) of a random variable.</a:t>
            </a:r>
          </a:p>
        </p:txBody>
      </p:sp>
      <p:sp>
        <p:nvSpPr>
          <p:cNvPr id="1029" name="Text Box 1027"/>
          <p:cNvSpPr txBox="1">
            <a:spLocks noChangeArrowheads="1"/>
          </p:cNvSpPr>
          <p:nvPr/>
        </p:nvSpPr>
        <p:spPr bwMode="auto">
          <a:xfrm>
            <a:off x="1385620" y="2535238"/>
            <a:ext cx="5472112" cy="2225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tabLst>
                <a:tab pos="404813" algn="l"/>
                <a:tab pos="2741613" algn="l"/>
              </a:tabLst>
            </a:pPr>
            <a:r>
              <a:rPr lang="en-US" dirty="0"/>
              <a:t>Table: Number of heads in two tosses of a coin</a:t>
            </a:r>
          </a:p>
          <a:p>
            <a:pPr>
              <a:tabLst>
                <a:tab pos="404813" algn="l"/>
                <a:tab pos="2741613" algn="l"/>
              </a:tabLst>
            </a:pPr>
            <a:endParaRPr lang="en-US" dirty="0"/>
          </a:p>
          <a:p>
            <a:pPr>
              <a:tabLst>
                <a:tab pos="404813" algn="l"/>
                <a:tab pos="2741613" algn="l"/>
              </a:tabLst>
            </a:pPr>
            <a:r>
              <a:rPr lang="en-US" dirty="0"/>
              <a:t>	y 	P(y)</a:t>
            </a:r>
          </a:p>
          <a:p>
            <a:pPr>
              <a:tabLst>
                <a:tab pos="404813" algn="l"/>
                <a:tab pos="2741613" algn="l"/>
              </a:tabLst>
            </a:pPr>
            <a:r>
              <a:rPr lang="en-US" dirty="0"/>
              <a:t>	</a:t>
            </a:r>
            <a:r>
              <a:rPr lang="en-US" i="1" dirty="0"/>
              <a:t>outcome	probability</a:t>
            </a:r>
          </a:p>
          <a:p>
            <a:pPr>
              <a:tabLst>
                <a:tab pos="404813" algn="l"/>
                <a:tab pos="2741613" algn="l"/>
              </a:tabLst>
            </a:pPr>
            <a:r>
              <a:rPr lang="en-US" dirty="0"/>
              <a:t>	0	1/4</a:t>
            </a:r>
          </a:p>
          <a:p>
            <a:pPr>
              <a:tabLst>
                <a:tab pos="404813" algn="l"/>
                <a:tab pos="2741613" algn="l"/>
              </a:tabLst>
            </a:pPr>
            <a:r>
              <a:rPr lang="en-US" dirty="0"/>
              <a:t>	1	2/4</a:t>
            </a:r>
          </a:p>
          <a:p>
            <a:pPr>
              <a:tabLst>
                <a:tab pos="404813" algn="l"/>
                <a:tab pos="2741613" algn="l"/>
              </a:tabLst>
            </a:pPr>
            <a:r>
              <a:rPr lang="en-US" dirty="0"/>
              <a:t>	2	1/4</a:t>
            </a:r>
          </a:p>
        </p:txBody>
      </p:sp>
      <p:sp>
        <p:nvSpPr>
          <p:cNvPr id="1030" name="Line 1028"/>
          <p:cNvSpPr>
            <a:spLocks noChangeShapeType="1"/>
          </p:cNvSpPr>
          <p:nvPr/>
        </p:nvSpPr>
        <p:spPr bwMode="auto">
          <a:xfrm flipV="1">
            <a:off x="1604695" y="3638550"/>
            <a:ext cx="4148137" cy="0"/>
          </a:xfrm>
          <a:prstGeom prst="line">
            <a:avLst/>
          </a:prstGeom>
          <a:noFill/>
          <a:ln w="38100">
            <a:solidFill>
              <a:srgbClr val="FF0066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31" name="Text Box 1029"/>
          <p:cNvSpPr txBox="1">
            <a:spLocks noChangeArrowheads="1"/>
          </p:cNvSpPr>
          <p:nvPr/>
        </p:nvSpPr>
        <p:spPr bwMode="auto">
          <a:xfrm>
            <a:off x="1047482" y="4781550"/>
            <a:ext cx="6337300" cy="1311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dirty="0"/>
              <a:t>For some experiments, the probability of a simple outcome can be easily calculated using a specific </a:t>
            </a:r>
            <a:r>
              <a:rPr lang="en-US" b="1" dirty="0">
                <a:solidFill>
                  <a:schemeClr val="accent2"/>
                </a:solidFill>
              </a:rPr>
              <a:t>probability function. </a:t>
            </a:r>
            <a:r>
              <a:rPr lang="en-US" b="1" dirty="0"/>
              <a:t>I</a:t>
            </a:r>
            <a:r>
              <a:rPr lang="en-US" dirty="0"/>
              <a:t>f y is a simple outcome and p(y) is its probability.</a:t>
            </a:r>
          </a:p>
        </p:txBody>
      </p:sp>
      <p:graphicFrame>
        <p:nvGraphicFramePr>
          <p:cNvPr id="1026" name="Object 10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11744643"/>
              </p:ext>
            </p:extLst>
          </p:nvPr>
        </p:nvGraphicFramePr>
        <p:xfrm>
          <a:off x="5390882" y="5467350"/>
          <a:ext cx="1644650" cy="1390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749160" imgH="634680" progId="Equation.3">
                  <p:embed/>
                </p:oleObj>
              </mc:Choice>
              <mc:Fallback>
                <p:oleObj name="Equation" r:id="rId2" imgW="749160" imgH="6346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0882" y="5467350"/>
                        <a:ext cx="1644650" cy="13906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32" name="Rectangle 1031"/>
          <p:cNvSpPr>
            <a:spLocks noGrp="1" noChangeArrowheads="1"/>
          </p:cNvSpPr>
          <p:nvPr>
            <p:ph type="title" idx="4294967295"/>
          </p:nvPr>
        </p:nvSpPr>
        <p:spPr>
          <a:xfrm>
            <a:off x="272782" y="766807"/>
            <a:ext cx="78867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Probability Distribution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06548" y="549876"/>
            <a:ext cx="44797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3333FF"/>
                </a:solidFill>
              </a:rPr>
              <a:t>Probability and Statistics -A Gentle overview </a:t>
            </a:r>
            <a:endParaRPr lang="en-IN" b="1" dirty="0">
              <a:solidFill>
                <a:srgbClr val="3333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6601324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Text Box 2"/>
          <p:cNvSpPr txBox="1">
            <a:spLocks noChangeArrowheads="1"/>
          </p:cNvSpPr>
          <p:nvPr/>
        </p:nvSpPr>
        <p:spPr bwMode="auto">
          <a:xfrm>
            <a:off x="898548" y="3180971"/>
            <a:ext cx="3238500" cy="1797050"/>
          </a:xfrm>
          <a:prstGeom prst="rect">
            <a:avLst/>
          </a:prstGeom>
          <a:noFill/>
          <a:ln w="57150">
            <a:solidFill>
              <a:schemeClr val="accent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635000" lvl="1" indent="-177800">
              <a:buFontTx/>
              <a:buChar char="•"/>
            </a:pPr>
            <a:r>
              <a:rPr lang="en-US" sz="1800"/>
              <a:t>Bernoulli Distribution</a:t>
            </a:r>
          </a:p>
          <a:p>
            <a:pPr marL="635000" lvl="1" indent="-177800">
              <a:buFontTx/>
              <a:buChar char="•"/>
            </a:pPr>
            <a:r>
              <a:rPr lang="en-US" sz="1800"/>
              <a:t>Binomial Distribution</a:t>
            </a:r>
          </a:p>
          <a:p>
            <a:pPr marL="635000" lvl="1" indent="-177800">
              <a:buFontTx/>
              <a:buChar char="•"/>
            </a:pPr>
            <a:r>
              <a:rPr lang="en-US" sz="1800"/>
              <a:t>Negative Binomial</a:t>
            </a:r>
          </a:p>
          <a:p>
            <a:pPr marL="635000" lvl="1" indent="-177800">
              <a:buFontTx/>
              <a:buChar char="•"/>
            </a:pPr>
            <a:r>
              <a:rPr lang="en-US" sz="1800"/>
              <a:t>Poisson Distribution</a:t>
            </a:r>
          </a:p>
          <a:p>
            <a:pPr marL="635000" lvl="1" indent="-177800">
              <a:buFontTx/>
              <a:buChar char="•"/>
            </a:pPr>
            <a:r>
              <a:rPr lang="en-US" sz="1800"/>
              <a:t>Geometric Distribution</a:t>
            </a:r>
          </a:p>
          <a:p>
            <a:pPr marL="635000" lvl="1" indent="-177800">
              <a:buFontTx/>
              <a:buChar char="•"/>
            </a:pPr>
            <a:r>
              <a:rPr lang="en-US" sz="1800"/>
              <a:t>Multinomial Distribution</a:t>
            </a:r>
            <a:endParaRPr lang="en-US"/>
          </a:p>
        </p:txBody>
      </p:sp>
      <p:sp>
        <p:nvSpPr>
          <p:cNvPr id="16388" name="Text Box 4"/>
          <p:cNvSpPr txBox="1">
            <a:spLocks noChangeArrowheads="1"/>
          </p:cNvSpPr>
          <p:nvPr/>
        </p:nvSpPr>
        <p:spPr bwMode="auto">
          <a:xfrm>
            <a:off x="815998" y="2211008"/>
            <a:ext cx="6799262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Relative frequency distributions for “counting” experiments.</a:t>
            </a:r>
          </a:p>
        </p:txBody>
      </p:sp>
      <p:grpSp>
        <p:nvGrpSpPr>
          <p:cNvPr id="2" name="Group 18"/>
          <p:cNvGrpSpPr>
            <a:grpSpLocks/>
          </p:cNvGrpSpPr>
          <p:nvPr/>
        </p:nvGrpSpPr>
        <p:grpSpPr bwMode="auto">
          <a:xfrm>
            <a:off x="3860823" y="2817433"/>
            <a:ext cx="3565525" cy="579438"/>
            <a:chOff x="2359" y="1288"/>
            <a:chExt cx="2246" cy="365"/>
          </a:xfrm>
        </p:grpSpPr>
        <p:sp>
          <p:nvSpPr>
            <p:cNvPr id="16406" name="Text Box 5"/>
            <p:cNvSpPr txBox="1">
              <a:spLocks noChangeArrowheads="1"/>
            </p:cNvSpPr>
            <p:nvPr/>
          </p:nvSpPr>
          <p:spPr bwMode="auto">
            <a:xfrm>
              <a:off x="3129" y="1288"/>
              <a:ext cx="1476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/>
                <a:t>Yes-No responses.</a:t>
              </a:r>
            </a:p>
          </p:txBody>
        </p:sp>
        <p:sp>
          <p:nvSpPr>
            <p:cNvPr id="16407" name="Line 11"/>
            <p:cNvSpPr>
              <a:spLocks noChangeShapeType="1"/>
            </p:cNvSpPr>
            <p:nvPr/>
          </p:nvSpPr>
          <p:spPr bwMode="auto">
            <a:xfrm flipV="1">
              <a:off x="2359" y="1401"/>
              <a:ext cx="792" cy="2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" name="Group 19"/>
          <p:cNvGrpSpPr>
            <a:grpSpLocks/>
          </p:cNvGrpSpPr>
          <p:nvPr/>
        </p:nvGrpSpPr>
        <p:grpSpPr bwMode="auto">
          <a:xfrm>
            <a:off x="3860823" y="3293683"/>
            <a:ext cx="4695825" cy="396875"/>
            <a:chOff x="2359" y="1588"/>
            <a:chExt cx="2958" cy="250"/>
          </a:xfrm>
        </p:grpSpPr>
        <p:sp>
          <p:nvSpPr>
            <p:cNvPr id="16404" name="Text Box 6"/>
            <p:cNvSpPr txBox="1">
              <a:spLocks noChangeArrowheads="1"/>
            </p:cNvSpPr>
            <p:nvPr/>
          </p:nvSpPr>
          <p:spPr bwMode="auto">
            <a:xfrm>
              <a:off x="3165" y="1588"/>
              <a:ext cx="2152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/>
                <a:t>Sums of Bernoulli responses</a:t>
              </a:r>
            </a:p>
          </p:txBody>
        </p:sp>
        <p:sp>
          <p:nvSpPr>
            <p:cNvPr id="16405" name="Line 12"/>
            <p:cNvSpPr>
              <a:spLocks noChangeShapeType="1"/>
            </p:cNvSpPr>
            <p:nvPr/>
          </p:nvSpPr>
          <p:spPr bwMode="auto">
            <a:xfrm flipV="1">
              <a:off x="2359" y="1725"/>
              <a:ext cx="780" cy="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4" name="Group 20"/>
          <p:cNvGrpSpPr>
            <a:grpSpLocks/>
          </p:cNvGrpSpPr>
          <p:nvPr/>
        </p:nvGrpSpPr>
        <p:grpSpPr bwMode="auto">
          <a:xfrm>
            <a:off x="3594123" y="3769933"/>
            <a:ext cx="4846637" cy="396875"/>
            <a:chOff x="2191" y="1888"/>
            <a:chExt cx="3053" cy="250"/>
          </a:xfrm>
        </p:grpSpPr>
        <p:sp>
          <p:nvSpPr>
            <p:cNvPr id="16402" name="Text Box 7"/>
            <p:cNvSpPr txBox="1">
              <a:spLocks noChangeArrowheads="1"/>
            </p:cNvSpPr>
            <p:nvPr/>
          </p:nvSpPr>
          <p:spPr bwMode="auto">
            <a:xfrm>
              <a:off x="3177" y="1888"/>
              <a:ext cx="2067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/>
                <a:t>Number of trials to k</a:t>
              </a:r>
              <a:r>
                <a:rPr lang="en-US" baseline="30000"/>
                <a:t>th</a:t>
              </a:r>
              <a:r>
                <a:rPr lang="en-US"/>
                <a:t> event</a:t>
              </a:r>
            </a:p>
          </p:txBody>
        </p:sp>
        <p:sp>
          <p:nvSpPr>
            <p:cNvPr id="16403" name="Line 13"/>
            <p:cNvSpPr>
              <a:spLocks noChangeShapeType="1"/>
            </p:cNvSpPr>
            <p:nvPr/>
          </p:nvSpPr>
          <p:spPr bwMode="auto">
            <a:xfrm>
              <a:off x="2191" y="1977"/>
              <a:ext cx="984" cy="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5" name="Group 21"/>
          <p:cNvGrpSpPr>
            <a:grpSpLocks/>
          </p:cNvGrpSpPr>
          <p:nvPr/>
        </p:nvGrpSpPr>
        <p:grpSpPr bwMode="auto">
          <a:xfrm>
            <a:off x="3784623" y="4216021"/>
            <a:ext cx="4035425" cy="522287"/>
            <a:chOff x="2311" y="2169"/>
            <a:chExt cx="2542" cy="329"/>
          </a:xfrm>
        </p:grpSpPr>
        <p:sp>
          <p:nvSpPr>
            <p:cNvPr id="16400" name="Text Box 8"/>
            <p:cNvSpPr txBox="1">
              <a:spLocks noChangeArrowheads="1"/>
            </p:cNvSpPr>
            <p:nvPr/>
          </p:nvSpPr>
          <p:spPr bwMode="auto">
            <a:xfrm>
              <a:off x="3225" y="2248"/>
              <a:ext cx="1628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/>
                <a:t>Points in given space</a:t>
              </a:r>
            </a:p>
          </p:txBody>
        </p:sp>
        <p:sp>
          <p:nvSpPr>
            <p:cNvPr id="16401" name="Line 14"/>
            <p:cNvSpPr>
              <a:spLocks noChangeShapeType="1"/>
            </p:cNvSpPr>
            <p:nvPr/>
          </p:nvSpPr>
          <p:spPr bwMode="auto">
            <a:xfrm>
              <a:off x="2311" y="2169"/>
              <a:ext cx="828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6" name="Group 22"/>
          <p:cNvGrpSpPr>
            <a:grpSpLocks/>
          </p:cNvGrpSpPr>
          <p:nvPr/>
        </p:nvGrpSpPr>
        <p:grpSpPr bwMode="auto">
          <a:xfrm>
            <a:off x="4013223" y="4520821"/>
            <a:ext cx="4933950" cy="1093787"/>
            <a:chOff x="2455" y="2361"/>
            <a:chExt cx="3108" cy="689"/>
          </a:xfrm>
        </p:grpSpPr>
        <p:sp>
          <p:nvSpPr>
            <p:cNvPr id="16398" name="Text Box 10"/>
            <p:cNvSpPr txBox="1">
              <a:spLocks noChangeArrowheads="1"/>
            </p:cNvSpPr>
            <p:nvPr/>
          </p:nvSpPr>
          <p:spPr bwMode="auto">
            <a:xfrm>
              <a:off x="3093" y="2608"/>
              <a:ext cx="2470" cy="4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/>
                <a:t>Number of trials until first </a:t>
              </a:r>
              <a:r>
                <a:rPr lang="en-US" i="1"/>
                <a:t>success</a:t>
              </a:r>
              <a:endParaRPr lang="en-US"/>
            </a:p>
          </p:txBody>
        </p:sp>
        <p:sp>
          <p:nvSpPr>
            <p:cNvPr id="16399" name="Line 15"/>
            <p:cNvSpPr>
              <a:spLocks noChangeShapeType="1"/>
            </p:cNvSpPr>
            <p:nvPr/>
          </p:nvSpPr>
          <p:spPr bwMode="auto">
            <a:xfrm>
              <a:off x="2455" y="2361"/>
              <a:ext cx="588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7" name="Group 23"/>
          <p:cNvGrpSpPr>
            <a:grpSpLocks/>
          </p:cNvGrpSpPr>
          <p:nvPr/>
        </p:nvGrpSpPr>
        <p:grpSpPr bwMode="auto">
          <a:xfrm>
            <a:off x="4000523" y="4895471"/>
            <a:ext cx="5026025" cy="1208087"/>
            <a:chOff x="2479" y="2565"/>
            <a:chExt cx="3166" cy="761"/>
          </a:xfrm>
        </p:grpSpPr>
        <p:sp>
          <p:nvSpPr>
            <p:cNvPr id="16396" name="Text Box 9"/>
            <p:cNvSpPr txBox="1">
              <a:spLocks noChangeArrowheads="1"/>
            </p:cNvSpPr>
            <p:nvPr/>
          </p:nvSpPr>
          <p:spPr bwMode="auto">
            <a:xfrm>
              <a:off x="2685" y="3076"/>
              <a:ext cx="2960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/>
                <a:t>Multiple possible outcomes for each trial</a:t>
              </a:r>
            </a:p>
          </p:txBody>
        </p:sp>
        <p:sp>
          <p:nvSpPr>
            <p:cNvPr id="16397" name="Line 16"/>
            <p:cNvSpPr>
              <a:spLocks noChangeShapeType="1"/>
            </p:cNvSpPr>
            <p:nvPr/>
          </p:nvSpPr>
          <p:spPr bwMode="auto">
            <a:xfrm>
              <a:off x="2479" y="2565"/>
              <a:ext cx="336" cy="50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6395" name="Rectangle 17"/>
          <p:cNvSpPr>
            <a:spLocks noGrp="1" noChangeArrowheads="1"/>
          </p:cNvSpPr>
          <p:nvPr>
            <p:ph type="title" idx="4294967295"/>
          </p:nvPr>
        </p:nvSpPr>
        <p:spPr>
          <a:xfrm>
            <a:off x="1749112" y="1085471"/>
            <a:ext cx="7886700" cy="1325563"/>
          </a:xfrm>
        </p:spPr>
        <p:txBody>
          <a:bodyPr>
            <a:normAutofit/>
          </a:bodyPr>
          <a:lstStyle/>
          <a:p>
            <a:r>
              <a:rPr lang="en-US" sz="2800" b="0" dirty="0">
                <a:solidFill>
                  <a:schemeClr val="tx1"/>
                </a:solidFill>
              </a:rPr>
              <a:t>Discrete Distributions</a:t>
            </a:r>
            <a:endParaRPr lang="en-US" sz="3600" dirty="0"/>
          </a:p>
        </p:txBody>
      </p:sp>
      <p:sp>
        <p:nvSpPr>
          <p:cNvPr id="23" name="TextBox 22"/>
          <p:cNvSpPr txBox="1"/>
          <p:nvPr/>
        </p:nvSpPr>
        <p:spPr>
          <a:xfrm>
            <a:off x="206548" y="549876"/>
            <a:ext cx="44797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3333FF"/>
                </a:solidFill>
              </a:rPr>
              <a:t>Probability and Statistics -A Gentle overview </a:t>
            </a:r>
            <a:endParaRPr lang="en-IN" b="1" dirty="0">
              <a:solidFill>
                <a:srgbClr val="3333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1889256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Text Box 2"/>
          <p:cNvSpPr txBox="1">
            <a:spLocks noChangeArrowheads="1"/>
          </p:cNvSpPr>
          <p:nvPr/>
        </p:nvSpPr>
        <p:spPr bwMode="auto">
          <a:xfrm>
            <a:off x="627063" y="1992313"/>
            <a:ext cx="3790950" cy="2620962"/>
          </a:xfrm>
          <a:prstGeom prst="rect">
            <a:avLst/>
          </a:prstGeom>
          <a:noFill/>
          <a:ln w="57150">
            <a:solidFill>
              <a:schemeClr val="accent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marL="692150" lvl="1" indent="-234950">
              <a:buFontTx/>
              <a:buChar char="•"/>
            </a:pPr>
            <a:r>
              <a:rPr lang="en-US" sz="1800" b="1"/>
              <a:t>Normal Distribution</a:t>
            </a:r>
          </a:p>
          <a:p>
            <a:pPr marL="692150" lvl="1" indent="-234950">
              <a:buFontTx/>
              <a:buChar char="•"/>
            </a:pPr>
            <a:r>
              <a:rPr lang="en-US" sz="1800"/>
              <a:t>Log Normal Distribution</a:t>
            </a:r>
          </a:p>
          <a:p>
            <a:pPr marL="692150" lvl="1" indent="-234950">
              <a:buFontTx/>
              <a:buChar char="•"/>
            </a:pPr>
            <a:r>
              <a:rPr lang="en-US" sz="1800"/>
              <a:t>Gamma Distribution</a:t>
            </a:r>
          </a:p>
          <a:p>
            <a:pPr marL="692150" lvl="1" indent="-234950">
              <a:buFontTx/>
              <a:buChar char="•"/>
            </a:pPr>
            <a:r>
              <a:rPr lang="en-US" sz="1800" b="1"/>
              <a:t>Chi Square Distribution</a:t>
            </a:r>
            <a:endParaRPr lang="en-US" sz="1800"/>
          </a:p>
          <a:p>
            <a:pPr marL="692150" lvl="1" indent="-234950">
              <a:buFontTx/>
              <a:buChar char="•"/>
            </a:pPr>
            <a:r>
              <a:rPr lang="en-US" sz="1800" b="1"/>
              <a:t>F Distribution</a:t>
            </a:r>
            <a:endParaRPr lang="en-US" sz="1800"/>
          </a:p>
          <a:p>
            <a:pPr marL="692150" lvl="1" indent="-234950">
              <a:buFontTx/>
              <a:buChar char="•"/>
            </a:pPr>
            <a:r>
              <a:rPr lang="en-US" sz="1800" b="1"/>
              <a:t>t Distribution</a:t>
            </a:r>
            <a:endParaRPr lang="en-US" sz="1800"/>
          </a:p>
          <a:p>
            <a:pPr marL="692150" lvl="1" indent="-234950">
              <a:buFontTx/>
              <a:buChar char="•"/>
            </a:pPr>
            <a:r>
              <a:rPr lang="en-US" sz="1800"/>
              <a:t>Weibull Distribution</a:t>
            </a:r>
          </a:p>
          <a:p>
            <a:pPr marL="692150" lvl="1" indent="-234950">
              <a:buFontTx/>
              <a:buChar char="•"/>
            </a:pPr>
            <a:r>
              <a:rPr lang="en-US" sz="1800"/>
              <a:t>Extreme Value Distribution (Type I and II)</a:t>
            </a:r>
            <a:endParaRPr lang="en-US"/>
          </a:p>
        </p:txBody>
      </p:sp>
      <p:grpSp>
        <p:nvGrpSpPr>
          <p:cNvPr id="2" name="Group 31"/>
          <p:cNvGrpSpPr>
            <a:grpSpLocks/>
          </p:cNvGrpSpPr>
          <p:nvPr/>
        </p:nvGrpSpPr>
        <p:grpSpPr bwMode="auto">
          <a:xfrm>
            <a:off x="3009900" y="3105150"/>
            <a:ext cx="5630863" cy="1169988"/>
            <a:chOff x="1896" y="1956"/>
            <a:chExt cx="3547" cy="737"/>
          </a:xfrm>
        </p:grpSpPr>
        <p:sp>
          <p:nvSpPr>
            <p:cNvPr id="23572" name="Text Box 14"/>
            <p:cNvSpPr txBox="1">
              <a:spLocks noChangeArrowheads="1"/>
            </p:cNvSpPr>
            <p:nvPr/>
          </p:nvSpPr>
          <p:spPr bwMode="auto">
            <a:xfrm>
              <a:off x="3578" y="2443"/>
              <a:ext cx="1865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/>
                <a:t>Basis for statistical tests.</a:t>
              </a:r>
            </a:p>
          </p:txBody>
        </p:sp>
        <p:sp>
          <p:nvSpPr>
            <p:cNvPr id="23573" name="Line 19"/>
            <p:cNvSpPr>
              <a:spLocks noChangeShapeType="1"/>
            </p:cNvSpPr>
            <p:nvPr/>
          </p:nvSpPr>
          <p:spPr bwMode="auto">
            <a:xfrm flipH="1" flipV="1">
              <a:off x="2484" y="1956"/>
              <a:ext cx="1092" cy="5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74" name="Line 20"/>
            <p:cNvSpPr>
              <a:spLocks noChangeShapeType="1"/>
            </p:cNvSpPr>
            <p:nvPr/>
          </p:nvSpPr>
          <p:spPr bwMode="auto">
            <a:xfrm flipH="1" flipV="1">
              <a:off x="1908" y="2100"/>
              <a:ext cx="1680" cy="4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75" name="Line 21"/>
            <p:cNvSpPr>
              <a:spLocks noChangeShapeType="1"/>
            </p:cNvSpPr>
            <p:nvPr/>
          </p:nvSpPr>
          <p:spPr bwMode="auto">
            <a:xfrm flipH="1" flipV="1">
              <a:off x="1896" y="2268"/>
              <a:ext cx="1680" cy="2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" name="Group 28"/>
          <p:cNvGrpSpPr>
            <a:grpSpLocks/>
          </p:cNvGrpSpPr>
          <p:nvPr/>
        </p:nvGrpSpPr>
        <p:grpSpPr bwMode="auto">
          <a:xfrm>
            <a:off x="3562350" y="1306513"/>
            <a:ext cx="5018088" cy="865187"/>
            <a:chOff x="2244" y="823"/>
            <a:chExt cx="3161" cy="545"/>
          </a:xfrm>
        </p:grpSpPr>
        <p:sp>
          <p:nvSpPr>
            <p:cNvPr id="23570" name="Text Box 11"/>
            <p:cNvSpPr txBox="1">
              <a:spLocks noChangeArrowheads="1"/>
            </p:cNvSpPr>
            <p:nvPr/>
          </p:nvSpPr>
          <p:spPr bwMode="auto">
            <a:xfrm>
              <a:off x="3338" y="823"/>
              <a:ext cx="2067" cy="4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/>
                <a:t>Foundations for much of statistical inference</a:t>
              </a:r>
            </a:p>
          </p:txBody>
        </p:sp>
        <p:sp>
          <p:nvSpPr>
            <p:cNvPr id="23571" name="Line 22"/>
            <p:cNvSpPr>
              <a:spLocks noChangeShapeType="1"/>
            </p:cNvSpPr>
            <p:nvPr/>
          </p:nvSpPr>
          <p:spPr bwMode="auto">
            <a:xfrm flipH="1">
              <a:off x="2244" y="1032"/>
              <a:ext cx="1044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4" name="Group 29"/>
          <p:cNvGrpSpPr>
            <a:grpSpLocks/>
          </p:cNvGrpSpPr>
          <p:nvPr/>
        </p:nvGrpSpPr>
        <p:grpSpPr bwMode="auto">
          <a:xfrm>
            <a:off x="4000500" y="2430463"/>
            <a:ext cx="4441825" cy="396875"/>
            <a:chOff x="2520" y="1531"/>
            <a:chExt cx="2798" cy="250"/>
          </a:xfrm>
        </p:grpSpPr>
        <p:sp>
          <p:nvSpPr>
            <p:cNvPr id="23568" name="Text Box 12"/>
            <p:cNvSpPr txBox="1">
              <a:spLocks noChangeArrowheads="1"/>
            </p:cNvSpPr>
            <p:nvPr/>
          </p:nvSpPr>
          <p:spPr bwMode="auto">
            <a:xfrm>
              <a:off x="3494" y="1531"/>
              <a:ext cx="182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/>
                <a:t>Environmental variables</a:t>
              </a:r>
            </a:p>
          </p:txBody>
        </p:sp>
        <p:sp>
          <p:nvSpPr>
            <p:cNvPr id="23569" name="Line 23"/>
            <p:cNvSpPr>
              <a:spLocks noChangeShapeType="1"/>
            </p:cNvSpPr>
            <p:nvPr/>
          </p:nvSpPr>
          <p:spPr bwMode="auto">
            <a:xfrm flipH="1" flipV="1">
              <a:off x="2520" y="1608"/>
              <a:ext cx="936" cy="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5" name="Group 30"/>
          <p:cNvGrpSpPr>
            <a:grpSpLocks/>
          </p:cNvGrpSpPr>
          <p:nvPr/>
        </p:nvGrpSpPr>
        <p:grpSpPr bwMode="auto">
          <a:xfrm>
            <a:off x="3829050" y="2819400"/>
            <a:ext cx="5010150" cy="598488"/>
            <a:chOff x="2412" y="1776"/>
            <a:chExt cx="3156" cy="377"/>
          </a:xfrm>
        </p:grpSpPr>
        <p:sp>
          <p:nvSpPr>
            <p:cNvPr id="23566" name="Text Box 13"/>
            <p:cNvSpPr txBox="1">
              <a:spLocks noChangeArrowheads="1"/>
            </p:cNvSpPr>
            <p:nvPr/>
          </p:nvSpPr>
          <p:spPr bwMode="auto">
            <a:xfrm>
              <a:off x="3506" y="1903"/>
              <a:ext cx="2062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/>
                <a:t>Time to failure, radioactivity</a:t>
              </a:r>
            </a:p>
          </p:txBody>
        </p:sp>
        <p:sp>
          <p:nvSpPr>
            <p:cNvPr id="23567" name="Line 24"/>
            <p:cNvSpPr>
              <a:spLocks noChangeShapeType="1"/>
            </p:cNvSpPr>
            <p:nvPr/>
          </p:nvSpPr>
          <p:spPr bwMode="auto">
            <a:xfrm flipH="1" flipV="1">
              <a:off x="2412" y="1776"/>
              <a:ext cx="1140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6" name="Group 32"/>
          <p:cNvGrpSpPr>
            <a:grpSpLocks/>
          </p:cNvGrpSpPr>
          <p:nvPr/>
        </p:nvGrpSpPr>
        <p:grpSpPr bwMode="auto">
          <a:xfrm>
            <a:off x="3105150" y="3943350"/>
            <a:ext cx="4940300" cy="1379538"/>
            <a:chOff x="1956" y="2484"/>
            <a:chExt cx="3112" cy="869"/>
          </a:xfrm>
        </p:grpSpPr>
        <p:sp>
          <p:nvSpPr>
            <p:cNvPr id="23563" name="Text Box 15"/>
            <p:cNvSpPr txBox="1">
              <a:spLocks noChangeArrowheads="1"/>
            </p:cNvSpPr>
            <p:nvPr/>
          </p:nvSpPr>
          <p:spPr bwMode="auto">
            <a:xfrm>
              <a:off x="3494" y="3103"/>
              <a:ext cx="157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/>
                <a:t>Lifetime distributions</a:t>
              </a:r>
            </a:p>
          </p:txBody>
        </p:sp>
        <p:sp>
          <p:nvSpPr>
            <p:cNvPr id="23564" name="Line 25"/>
            <p:cNvSpPr>
              <a:spLocks noChangeShapeType="1"/>
            </p:cNvSpPr>
            <p:nvPr/>
          </p:nvSpPr>
          <p:spPr bwMode="auto">
            <a:xfrm flipH="1" flipV="1">
              <a:off x="2232" y="2484"/>
              <a:ext cx="1272" cy="7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65" name="Line 26"/>
            <p:cNvSpPr>
              <a:spLocks noChangeShapeType="1"/>
            </p:cNvSpPr>
            <p:nvPr/>
          </p:nvSpPr>
          <p:spPr bwMode="auto">
            <a:xfrm flipH="1" flipV="1">
              <a:off x="1956" y="2796"/>
              <a:ext cx="1548" cy="42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3561" name="Rectangle 27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945356"/>
            <a:ext cx="7886700" cy="1325563"/>
          </a:xfrm>
        </p:spPr>
        <p:txBody>
          <a:bodyPr/>
          <a:lstStyle/>
          <a:p>
            <a:r>
              <a:rPr lang="en-US" sz="3600" dirty="0">
                <a:solidFill>
                  <a:schemeClr val="tx1"/>
                </a:solidFill>
              </a:rPr>
              <a:t>Continuous Distributions</a:t>
            </a:r>
            <a:endParaRPr lang="en-US" dirty="0"/>
          </a:p>
        </p:txBody>
      </p:sp>
      <p:sp>
        <p:nvSpPr>
          <p:cNvPr id="17441" name="Text Box 33"/>
          <p:cNvSpPr txBox="1">
            <a:spLocks noChangeArrowheads="1"/>
          </p:cNvSpPr>
          <p:nvPr/>
        </p:nvSpPr>
        <p:spPr bwMode="auto">
          <a:xfrm>
            <a:off x="654050" y="5467350"/>
            <a:ext cx="7756525" cy="1006475"/>
          </a:xfrm>
          <a:prstGeom prst="rect">
            <a:avLst/>
          </a:prstGeom>
          <a:solidFill>
            <a:srgbClr val="FF5050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b="1"/>
              <a:t>Continuous random variables are defined for continuous numbers on the real line. Probabilities have to be computed for all possible sets of numbers.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06548" y="549876"/>
            <a:ext cx="44797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3333FF"/>
                </a:solidFill>
              </a:rPr>
              <a:t>Probability and Statistics -A Gentle overview </a:t>
            </a:r>
            <a:endParaRPr lang="en-IN" b="1" dirty="0">
              <a:solidFill>
                <a:srgbClr val="3333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5717121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Text Box 3"/>
          <p:cNvSpPr txBox="1">
            <a:spLocks noChangeArrowheads="1"/>
          </p:cNvSpPr>
          <p:nvPr/>
        </p:nvSpPr>
        <p:spPr bwMode="auto">
          <a:xfrm>
            <a:off x="993775" y="1639095"/>
            <a:ext cx="7377113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A function which integrates to 1 over its range and </a:t>
            </a:r>
            <a:r>
              <a:rPr lang="en-US">
                <a:solidFill>
                  <a:srgbClr val="000099"/>
                </a:solidFill>
              </a:rPr>
              <a:t>from which event probabilities  can be determined.</a:t>
            </a:r>
          </a:p>
        </p:txBody>
      </p:sp>
      <p:sp>
        <p:nvSpPr>
          <p:cNvPr id="24580" name="Freeform 5"/>
          <p:cNvSpPr>
            <a:spLocks/>
          </p:cNvSpPr>
          <p:nvPr/>
        </p:nvSpPr>
        <p:spPr bwMode="auto">
          <a:xfrm>
            <a:off x="1881188" y="2524125"/>
            <a:ext cx="5745162" cy="1417638"/>
          </a:xfrm>
          <a:custGeom>
            <a:avLst/>
            <a:gdLst>
              <a:gd name="T0" fmla="*/ 44 w 4431"/>
              <a:gd name="T1" fmla="*/ 2788 h 2788"/>
              <a:gd name="T2" fmla="*/ 134 w 4431"/>
              <a:gd name="T3" fmla="*/ 2788 h 2788"/>
              <a:gd name="T4" fmla="*/ 222 w 4431"/>
              <a:gd name="T5" fmla="*/ 2788 h 2788"/>
              <a:gd name="T6" fmla="*/ 310 w 4431"/>
              <a:gd name="T7" fmla="*/ 2788 h 2788"/>
              <a:gd name="T8" fmla="*/ 398 w 4431"/>
              <a:gd name="T9" fmla="*/ 2788 h 2788"/>
              <a:gd name="T10" fmla="*/ 488 w 4431"/>
              <a:gd name="T11" fmla="*/ 2786 h 2788"/>
              <a:gd name="T12" fmla="*/ 576 w 4431"/>
              <a:gd name="T13" fmla="*/ 2784 h 2788"/>
              <a:gd name="T14" fmla="*/ 664 w 4431"/>
              <a:gd name="T15" fmla="*/ 2781 h 2788"/>
              <a:gd name="T16" fmla="*/ 754 w 4431"/>
              <a:gd name="T17" fmla="*/ 2776 h 2788"/>
              <a:gd name="T18" fmla="*/ 842 w 4431"/>
              <a:gd name="T19" fmla="*/ 2765 h 2788"/>
              <a:gd name="T20" fmla="*/ 930 w 4431"/>
              <a:gd name="T21" fmla="*/ 2747 h 2788"/>
              <a:gd name="T22" fmla="*/ 1020 w 4431"/>
              <a:gd name="T23" fmla="*/ 2715 h 2788"/>
              <a:gd name="T24" fmla="*/ 1108 w 4431"/>
              <a:gd name="T25" fmla="*/ 2666 h 2788"/>
              <a:gd name="T26" fmla="*/ 1196 w 4431"/>
              <a:gd name="T27" fmla="*/ 2590 h 2788"/>
              <a:gd name="T28" fmla="*/ 1285 w 4431"/>
              <a:gd name="T29" fmla="*/ 2481 h 2788"/>
              <a:gd name="T30" fmla="*/ 1374 w 4431"/>
              <a:gd name="T31" fmla="*/ 2330 h 2788"/>
              <a:gd name="T32" fmla="*/ 1462 w 4431"/>
              <a:gd name="T33" fmla="*/ 2131 h 2788"/>
              <a:gd name="T34" fmla="*/ 1550 w 4431"/>
              <a:gd name="T35" fmla="*/ 1883 h 2788"/>
              <a:gd name="T36" fmla="*/ 1640 w 4431"/>
              <a:gd name="T37" fmla="*/ 1591 h 2788"/>
              <a:gd name="T38" fmla="*/ 1728 w 4431"/>
              <a:gd name="T39" fmla="*/ 1266 h 2788"/>
              <a:gd name="T40" fmla="*/ 1816 w 4431"/>
              <a:gd name="T41" fmla="*/ 929 h 2788"/>
              <a:gd name="T42" fmla="*/ 1906 w 4431"/>
              <a:gd name="T43" fmla="*/ 606 h 2788"/>
              <a:gd name="T44" fmla="*/ 1994 w 4431"/>
              <a:gd name="T45" fmla="*/ 329 h 2788"/>
              <a:gd name="T46" fmla="*/ 2082 w 4431"/>
              <a:gd name="T47" fmla="*/ 123 h 2788"/>
              <a:gd name="T48" fmla="*/ 2171 w 4431"/>
              <a:gd name="T49" fmla="*/ 14 h 2788"/>
              <a:gd name="T50" fmla="*/ 2260 w 4431"/>
              <a:gd name="T51" fmla="*/ 14 h 2788"/>
              <a:gd name="T52" fmla="*/ 2348 w 4431"/>
              <a:gd name="T53" fmla="*/ 123 h 2788"/>
              <a:gd name="T54" fmla="*/ 2437 w 4431"/>
              <a:gd name="T55" fmla="*/ 329 h 2788"/>
              <a:gd name="T56" fmla="*/ 2526 w 4431"/>
              <a:gd name="T57" fmla="*/ 606 h 2788"/>
              <a:gd name="T58" fmla="*/ 2614 w 4431"/>
              <a:gd name="T59" fmla="*/ 929 h 2788"/>
              <a:gd name="T60" fmla="*/ 2702 w 4431"/>
              <a:gd name="T61" fmla="*/ 1266 h 2788"/>
              <a:gd name="T62" fmla="*/ 2792 w 4431"/>
              <a:gd name="T63" fmla="*/ 1591 h 2788"/>
              <a:gd name="T64" fmla="*/ 2880 w 4431"/>
              <a:gd name="T65" fmla="*/ 1883 h 2788"/>
              <a:gd name="T66" fmla="*/ 2968 w 4431"/>
              <a:gd name="T67" fmla="*/ 2131 h 2788"/>
              <a:gd name="T68" fmla="*/ 3057 w 4431"/>
              <a:gd name="T69" fmla="*/ 2330 h 2788"/>
              <a:gd name="T70" fmla="*/ 3146 w 4431"/>
              <a:gd name="T71" fmla="*/ 2481 h 2788"/>
              <a:gd name="T72" fmla="*/ 3234 w 4431"/>
              <a:gd name="T73" fmla="*/ 2590 h 2788"/>
              <a:gd name="T74" fmla="*/ 3323 w 4431"/>
              <a:gd name="T75" fmla="*/ 2666 h 2788"/>
              <a:gd name="T76" fmla="*/ 3412 w 4431"/>
              <a:gd name="T77" fmla="*/ 2715 h 2788"/>
              <a:gd name="T78" fmla="*/ 3500 w 4431"/>
              <a:gd name="T79" fmla="*/ 2747 h 2788"/>
              <a:gd name="T80" fmla="*/ 3589 w 4431"/>
              <a:gd name="T81" fmla="*/ 2765 h 2788"/>
              <a:gd name="T82" fmla="*/ 3678 w 4431"/>
              <a:gd name="T83" fmla="*/ 2776 h 2788"/>
              <a:gd name="T84" fmla="*/ 3766 w 4431"/>
              <a:gd name="T85" fmla="*/ 2781 h 2788"/>
              <a:gd name="T86" fmla="*/ 3855 w 4431"/>
              <a:gd name="T87" fmla="*/ 2784 h 2788"/>
              <a:gd name="T88" fmla="*/ 3943 w 4431"/>
              <a:gd name="T89" fmla="*/ 2786 h 2788"/>
              <a:gd name="T90" fmla="*/ 4032 w 4431"/>
              <a:gd name="T91" fmla="*/ 2788 h 2788"/>
              <a:gd name="T92" fmla="*/ 4120 w 4431"/>
              <a:gd name="T93" fmla="*/ 2788 h 2788"/>
              <a:gd name="T94" fmla="*/ 4209 w 4431"/>
              <a:gd name="T95" fmla="*/ 2788 h 2788"/>
              <a:gd name="T96" fmla="*/ 4298 w 4431"/>
              <a:gd name="T97" fmla="*/ 2788 h 2788"/>
              <a:gd name="T98" fmla="*/ 4386 w 4431"/>
              <a:gd name="T99" fmla="*/ 2788 h 2788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w 4431"/>
              <a:gd name="T151" fmla="*/ 0 h 2788"/>
              <a:gd name="T152" fmla="*/ 4431 w 4431"/>
              <a:gd name="T153" fmla="*/ 2788 h 2788"/>
            </a:gdLst>
            <a:ahLst/>
            <a:cxnLst>
              <a:cxn ang="T100">
                <a:pos x="T0" y="T1"/>
              </a:cxn>
              <a:cxn ang="T101">
                <a:pos x="T2" y="T3"/>
              </a:cxn>
              <a:cxn ang="T102">
                <a:pos x="T4" y="T5"/>
              </a:cxn>
              <a:cxn ang="T103">
                <a:pos x="T6" y="T7"/>
              </a:cxn>
              <a:cxn ang="T104">
                <a:pos x="T8" y="T9"/>
              </a:cxn>
              <a:cxn ang="T105">
                <a:pos x="T10" y="T11"/>
              </a:cxn>
              <a:cxn ang="T106">
                <a:pos x="T12" y="T13"/>
              </a:cxn>
              <a:cxn ang="T107">
                <a:pos x="T14" y="T15"/>
              </a:cxn>
              <a:cxn ang="T108">
                <a:pos x="T16" y="T17"/>
              </a:cxn>
              <a:cxn ang="T109">
                <a:pos x="T18" y="T19"/>
              </a:cxn>
              <a:cxn ang="T110">
                <a:pos x="T20" y="T21"/>
              </a:cxn>
              <a:cxn ang="T111">
                <a:pos x="T22" y="T23"/>
              </a:cxn>
              <a:cxn ang="T112">
                <a:pos x="T24" y="T25"/>
              </a:cxn>
              <a:cxn ang="T113">
                <a:pos x="T26" y="T27"/>
              </a:cxn>
              <a:cxn ang="T114">
                <a:pos x="T28" y="T29"/>
              </a:cxn>
              <a:cxn ang="T115">
                <a:pos x="T30" y="T31"/>
              </a:cxn>
              <a:cxn ang="T116">
                <a:pos x="T32" y="T33"/>
              </a:cxn>
              <a:cxn ang="T117">
                <a:pos x="T34" y="T35"/>
              </a:cxn>
              <a:cxn ang="T118">
                <a:pos x="T36" y="T37"/>
              </a:cxn>
              <a:cxn ang="T119">
                <a:pos x="T38" y="T39"/>
              </a:cxn>
              <a:cxn ang="T120">
                <a:pos x="T40" y="T41"/>
              </a:cxn>
              <a:cxn ang="T121">
                <a:pos x="T42" y="T43"/>
              </a:cxn>
              <a:cxn ang="T122">
                <a:pos x="T44" y="T45"/>
              </a:cxn>
              <a:cxn ang="T123">
                <a:pos x="T46" y="T47"/>
              </a:cxn>
              <a:cxn ang="T124">
                <a:pos x="T48" y="T49"/>
              </a:cxn>
              <a:cxn ang="T125">
                <a:pos x="T50" y="T51"/>
              </a:cxn>
              <a:cxn ang="T126">
                <a:pos x="T52" y="T53"/>
              </a:cxn>
              <a:cxn ang="T127">
                <a:pos x="T54" y="T55"/>
              </a:cxn>
              <a:cxn ang="T128">
                <a:pos x="T56" y="T57"/>
              </a:cxn>
              <a:cxn ang="T129">
                <a:pos x="T58" y="T59"/>
              </a:cxn>
              <a:cxn ang="T130">
                <a:pos x="T60" y="T61"/>
              </a:cxn>
              <a:cxn ang="T131">
                <a:pos x="T62" y="T63"/>
              </a:cxn>
              <a:cxn ang="T132">
                <a:pos x="T64" y="T65"/>
              </a:cxn>
              <a:cxn ang="T133">
                <a:pos x="T66" y="T67"/>
              </a:cxn>
              <a:cxn ang="T134">
                <a:pos x="T68" y="T69"/>
              </a:cxn>
              <a:cxn ang="T135">
                <a:pos x="T70" y="T71"/>
              </a:cxn>
              <a:cxn ang="T136">
                <a:pos x="T72" y="T73"/>
              </a:cxn>
              <a:cxn ang="T137">
                <a:pos x="T74" y="T75"/>
              </a:cxn>
              <a:cxn ang="T138">
                <a:pos x="T76" y="T77"/>
              </a:cxn>
              <a:cxn ang="T139">
                <a:pos x="T78" y="T79"/>
              </a:cxn>
              <a:cxn ang="T140">
                <a:pos x="T80" y="T81"/>
              </a:cxn>
              <a:cxn ang="T141">
                <a:pos x="T82" y="T83"/>
              </a:cxn>
              <a:cxn ang="T142">
                <a:pos x="T84" y="T85"/>
              </a:cxn>
              <a:cxn ang="T143">
                <a:pos x="T86" y="T87"/>
              </a:cxn>
              <a:cxn ang="T144">
                <a:pos x="T88" y="T89"/>
              </a:cxn>
              <a:cxn ang="T145">
                <a:pos x="T90" y="T91"/>
              </a:cxn>
              <a:cxn ang="T146">
                <a:pos x="T92" y="T93"/>
              </a:cxn>
              <a:cxn ang="T147">
                <a:pos x="T94" y="T95"/>
              </a:cxn>
              <a:cxn ang="T148">
                <a:pos x="T96" y="T97"/>
              </a:cxn>
              <a:cxn ang="T149">
                <a:pos x="T98" y="T99"/>
              </a:cxn>
            </a:cxnLst>
            <a:rect l="T150" t="T151" r="T152" b="T153"/>
            <a:pathLst>
              <a:path w="4431" h="2788">
                <a:moveTo>
                  <a:pt x="0" y="2788"/>
                </a:moveTo>
                <a:lnTo>
                  <a:pt x="44" y="2788"/>
                </a:lnTo>
                <a:lnTo>
                  <a:pt x="88" y="2788"/>
                </a:lnTo>
                <a:lnTo>
                  <a:pt x="134" y="2788"/>
                </a:lnTo>
                <a:lnTo>
                  <a:pt x="178" y="2788"/>
                </a:lnTo>
                <a:lnTo>
                  <a:pt x="222" y="2788"/>
                </a:lnTo>
                <a:lnTo>
                  <a:pt x="266" y="2788"/>
                </a:lnTo>
                <a:lnTo>
                  <a:pt x="310" y="2788"/>
                </a:lnTo>
                <a:lnTo>
                  <a:pt x="354" y="2788"/>
                </a:lnTo>
                <a:lnTo>
                  <a:pt x="398" y="2788"/>
                </a:lnTo>
                <a:lnTo>
                  <a:pt x="444" y="2786"/>
                </a:lnTo>
                <a:lnTo>
                  <a:pt x="488" y="2786"/>
                </a:lnTo>
                <a:lnTo>
                  <a:pt x="532" y="2785"/>
                </a:lnTo>
                <a:lnTo>
                  <a:pt x="576" y="2784"/>
                </a:lnTo>
                <a:lnTo>
                  <a:pt x="620" y="2783"/>
                </a:lnTo>
                <a:lnTo>
                  <a:pt x="664" y="2781"/>
                </a:lnTo>
                <a:lnTo>
                  <a:pt x="710" y="2779"/>
                </a:lnTo>
                <a:lnTo>
                  <a:pt x="754" y="2776"/>
                </a:lnTo>
                <a:lnTo>
                  <a:pt x="798" y="2771"/>
                </a:lnTo>
                <a:lnTo>
                  <a:pt x="842" y="2765"/>
                </a:lnTo>
                <a:lnTo>
                  <a:pt x="886" y="2756"/>
                </a:lnTo>
                <a:lnTo>
                  <a:pt x="930" y="2747"/>
                </a:lnTo>
                <a:lnTo>
                  <a:pt x="974" y="2732"/>
                </a:lnTo>
                <a:lnTo>
                  <a:pt x="1020" y="2715"/>
                </a:lnTo>
                <a:lnTo>
                  <a:pt x="1064" y="2693"/>
                </a:lnTo>
                <a:lnTo>
                  <a:pt x="1108" y="2666"/>
                </a:lnTo>
                <a:lnTo>
                  <a:pt x="1152" y="2631"/>
                </a:lnTo>
                <a:lnTo>
                  <a:pt x="1196" y="2590"/>
                </a:lnTo>
                <a:lnTo>
                  <a:pt x="1240" y="2540"/>
                </a:lnTo>
                <a:lnTo>
                  <a:pt x="1285" y="2481"/>
                </a:lnTo>
                <a:lnTo>
                  <a:pt x="1330" y="2411"/>
                </a:lnTo>
                <a:lnTo>
                  <a:pt x="1374" y="2330"/>
                </a:lnTo>
                <a:lnTo>
                  <a:pt x="1418" y="2236"/>
                </a:lnTo>
                <a:lnTo>
                  <a:pt x="1462" y="2131"/>
                </a:lnTo>
                <a:lnTo>
                  <a:pt x="1506" y="2013"/>
                </a:lnTo>
                <a:lnTo>
                  <a:pt x="1550" y="1883"/>
                </a:lnTo>
                <a:lnTo>
                  <a:pt x="1596" y="1742"/>
                </a:lnTo>
                <a:lnTo>
                  <a:pt x="1640" y="1591"/>
                </a:lnTo>
                <a:lnTo>
                  <a:pt x="1684" y="1431"/>
                </a:lnTo>
                <a:lnTo>
                  <a:pt x="1728" y="1266"/>
                </a:lnTo>
                <a:lnTo>
                  <a:pt x="1772" y="1097"/>
                </a:lnTo>
                <a:lnTo>
                  <a:pt x="1816" y="929"/>
                </a:lnTo>
                <a:lnTo>
                  <a:pt x="1861" y="764"/>
                </a:lnTo>
                <a:lnTo>
                  <a:pt x="1906" y="606"/>
                </a:lnTo>
                <a:lnTo>
                  <a:pt x="1950" y="459"/>
                </a:lnTo>
                <a:lnTo>
                  <a:pt x="1994" y="329"/>
                </a:lnTo>
                <a:lnTo>
                  <a:pt x="2038" y="215"/>
                </a:lnTo>
                <a:lnTo>
                  <a:pt x="2082" y="123"/>
                </a:lnTo>
                <a:lnTo>
                  <a:pt x="2126" y="55"/>
                </a:lnTo>
                <a:lnTo>
                  <a:pt x="2171" y="14"/>
                </a:lnTo>
                <a:lnTo>
                  <a:pt x="2216" y="0"/>
                </a:lnTo>
                <a:lnTo>
                  <a:pt x="2260" y="14"/>
                </a:lnTo>
                <a:lnTo>
                  <a:pt x="2304" y="55"/>
                </a:lnTo>
                <a:lnTo>
                  <a:pt x="2348" y="123"/>
                </a:lnTo>
                <a:lnTo>
                  <a:pt x="2392" y="215"/>
                </a:lnTo>
                <a:lnTo>
                  <a:pt x="2437" y="329"/>
                </a:lnTo>
                <a:lnTo>
                  <a:pt x="2482" y="459"/>
                </a:lnTo>
                <a:lnTo>
                  <a:pt x="2526" y="606"/>
                </a:lnTo>
                <a:lnTo>
                  <a:pt x="2570" y="764"/>
                </a:lnTo>
                <a:lnTo>
                  <a:pt x="2614" y="929"/>
                </a:lnTo>
                <a:lnTo>
                  <a:pt x="2658" y="1097"/>
                </a:lnTo>
                <a:lnTo>
                  <a:pt x="2702" y="1266"/>
                </a:lnTo>
                <a:lnTo>
                  <a:pt x="2747" y="1431"/>
                </a:lnTo>
                <a:lnTo>
                  <a:pt x="2792" y="1591"/>
                </a:lnTo>
                <a:lnTo>
                  <a:pt x="2836" y="1742"/>
                </a:lnTo>
                <a:lnTo>
                  <a:pt x="2880" y="1883"/>
                </a:lnTo>
                <a:lnTo>
                  <a:pt x="2924" y="2013"/>
                </a:lnTo>
                <a:lnTo>
                  <a:pt x="2968" y="2131"/>
                </a:lnTo>
                <a:lnTo>
                  <a:pt x="3013" y="2236"/>
                </a:lnTo>
                <a:lnTo>
                  <a:pt x="3057" y="2330"/>
                </a:lnTo>
                <a:lnTo>
                  <a:pt x="3102" y="2411"/>
                </a:lnTo>
                <a:lnTo>
                  <a:pt x="3146" y="2481"/>
                </a:lnTo>
                <a:lnTo>
                  <a:pt x="3190" y="2540"/>
                </a:lnTo>
                <a:lnTo>
                  <a:pt x="3234" y="2590"/>
                </a:lnTo>
                <a:lnTo>
                  <a:pt x="3279" y="2631"/>
                </a:lnTo>
                <a:lnTo>
                  <a:pt x="3323" y="2666"/>
                </a:lnTo>
                <a:lnTo>
                  <a:pt x="3367" y="2693"/>
                </a:lnTo>
                <a:lnTo>
                  <a:pt x="3412" y="2715"/>
                </a:lnTo>
                <a:lnTo>
                  <a:pt x="3456" y="2732"/>
                </a:lnTo>
                <a:lnTo>
                  <a:pt x="3500" y="2747"/>
                </a:lnTo>
                <a:lnTo>
                  <a:pt x="3544" y="2756"/>
                </a:lnTo>
                <a:lnTo>
                  <a:pt x="3589" y="2765"/>
                </a:lnTo>
                <a:lnTo>
                  <a:pt x="3633" y="2771"/>
                </a:lnTo>
                <a:lnTo>
                  <a:pt x="3678" y="2776"/>
                </a:lnTo>
                <a:lnTo>
                  <a:pt x="3722" y="2779"/>
                </a:lnTo>
                <a:lnTo>
                  <a:pt x="3766" y="2781"/>
                </a:lnTo>
                <a:lnTo>
                  <a:pt x="3810" y="2783"/>
                </a:lnTo>
                <a:lnTo>
                  <a:pt x="3855" y="2784"/>
                </a:lnTo>
                <a:lnTo>
                  <a:pt x="3899" y="2785"/>
                </a:lnTo>
                <a:lnTo>
                  <a:pt x="3943" y="2786"/>
                </a:lnTo>
                <a:lnTo>
                  <a:pt x="3988" y="2786"/>
                </a:lnTo>
                <a:lnTo>
                  <a:pt x="4032" y="2788"/>
                </a:lnTo>
                <a:lnTo>
                  <a:pt x="4076" y="2788"/>
                </a:lnTo>
                <a:lnTo>
                  <a:pt x="4120" y="2788"/>
                </a:lnTo>
                <a:lnTo>
                  <a:pt x="4165" y="2788"/>
                </a:lnTo>
                <a:lnTo>
                  <a:pt x="4209" y="2788"/>
                </a:lnTo>
                <a:lnTo>
                  <a:pt x="4253" y="2788"/>
                </a:lnTo>
                <a:lnTo>
                  <a:pt x="4298" y="2788"/>
                </a:lnTo>
                <a:lnTo>
                  <a:pt x="4342" y="2788"/>
                </a:lnTo>
                <a:lnTo>
                  <a:pt x="4386" y="2788"/>
                </a:lnTo>
                <a:lnTo>
                  <a:pt x="4431" y="2788"/>
                </a:lnTo>
              </a:path>
            </a:pathLst>
          </a:custGeom>
          <a:noFill/>
          <a:ln w="4763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581" name="Line 6"/>
          <p:cNvSpPr>
            <a:spLocks noChangeShapeType="1"/>
          </p:cNvSpPr>
          <p:nvPr/>
        </p:nvSpPr>
        <p:spPr bwMode="auto">
          <a:xfrm>
            <a:off x="1428750" y="3962400"/>
            <a:ext cx="7372350" cy="190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582" name="Text Box 7"/>
          <p:cNvSpPr txBox="1">
            <a:spLocks noChangeArrowheads="1"/>
          </p:cNvSpPr>
          <p:nvPr/>
        </p:nvSpPr>
        <p:spPr bwMode="auto">
          <a:xfrm>
            <a:off x="6365875" y="2149475"/>
            <a:ext cx="769938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3200"/>
              <a:t>f(x)</a:t>
            </a:r>
          </a:p>
        </p:txBody>
      </p:sp>
      <p:sp>
        <p:nvSpPr>
          <p:cNvPr id="24583" name="Line 8"/>
          <p:cNvSpPr>
            <a:spLocks noChangeShapeType="1"/>
          </p:cNvSpPr>
          <p:nvPr/>
        </p:nvSpPr>
        <p:spPr bwMode="auto">
          <a:xfrm flipH="1">
            <a:off x="5448300" y="2514600"/>
            <a:ext cx="914400" cy="7810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584" name="Text Box 9"/>
          <p:cNvSpPr txBox="1">
            <a:spLocks noChangeArrowheads="1"/>
          </p:cNvSpPr>
          <p:nvPr/>
        </p:nvSpPr>
        <p:spPr bwMode="auto">
          <a:xfrm>
            <a:off x="1298575" y="2411413"/>
            <a:ext cx="2130425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i="1"/>
              <a:t>Area under curve</a:t>
            </a:r>
          </a:p>
          <a:p>
            <a:r>
              <a:rPr lang="en-US" i="1"/>
              <a:t>sums to one.</a:t>
            </a:r>
          </a:p>
        </p:txBody>
      </p:sp>
      <p:sp>
        <p:nvSpPr>
          <p:cNvPr id="24585" name="Line 10"/>
          <p:cNvSpPr>
            <a:spLocks noChangeShapeType="1"/>
          </p:cNvSpPr>
          <p:nvPr/>
        </p:nvSpPr>
        <p:spPr bwMode="auto">
          <a:xfrm>
            <a:off x="3105150" y="2933700"/>
            <a:ext cx="16383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586" name="Text Box 11"/>
          <p:cNvSpPr txBox="1">
            <a:spLocks noChangeArrowheads="1"/>
          </p:cNvSpPr>
          <p:nvPr/>
        </p:nvSpPr>
        <p:spPr bwMode="auto">
          <a:xfrm>
            <a:off x="3413125" y="4087813"/>
            <a:ext cx="282416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Random variable range</a:t>
            </a:r>
          </a:p>
        </p:txBody>
      </p:sp>
      <p:sp>
        <p:nvSpPr>
          <p:cNvPr id="24587" name="Line 12"/>
          <p:cNvSpPr>
            <a:spLocks noChangeShapeType="1"/>
          </p:cNvSpPr>
          <p:nvPr/>
        </p:nvSpPr>
        <p:spPr bwMode="auto">
          <a:xfrm flipH="1">
            <a:off x="1123950" y="4286250"/>
            <a:ext cx="22669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588" name="Line 13"/>
          <p:cNvSpPr>
            <a:spLocks noChangeShapeType="1"/>
          </p:cNvSpPr>
          <p:nvPr/>
        </p:nvSpPr>
        <p:spPr bwMode="auto">
          <a:xfrm>
            <a:off x="6381750" y="4305300"/>
            <a:ext cx="21526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" name="Group 17"/>
          <p:cNvGrpSpPr>
            <a:grpSpLocks/>
          </p:cNvGrpSpPr>
          <p:nvPr/>
        </p:nvGrpSpPr>
        <p:grpSpPr bwMode="auto">
          <a:xfrm>
            <a:off x="803275" y="4602163"/>
            <a:ext cx="6992938" cy="1625600"/>
            <a:chOff x="506" y="2899"/>
            <a:chExt cx="4405" cy="1024"/>
          </a:xfrm>
        </p:grpSpPr>
        <p:sp>
          <p:nvSpPr>
            <p:cNvPr id="24591" name="Text Box 15"/>
            <p:cNvSpPr txBox="1">
              <a:spLocks noChangeArrowheads="1"/>
            </p:cNvSpPr>
            <p:nvPr/>
          </p:nvSpPr>
          <p:spPr bwMode="auto">
            <a:xfrm>
              <a:off x="506" y="2899"/>
              <a:ext cx="3933" cy="6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b="1"/>
                <a:t>A theoretical shape</a:t>
              </a:r>
              <a:r>
                <a:rPr lang="en-US"/>
                <a:t> - if we were able to sample the whole (infinite) population of possible values, this is what the associated histogram would look like.</a:t>
              </a:r>
            </a:p>
          </p:txBody>
        </p:sp>
        <p:sp>
          <p:nvSpPr>
            <p:cNvPr id="24592" name="Text Box 16"/>
            <p:cNvSpPr txBox="1">
              <a:spLocks noChangeArrowheads="1"/>
            </p:cNvSpPr>
            <p:nvPr/>
          </p:nvSpPr>
          <p:spPr bwMode="auto">
            <a:xfrm>
              <a:off x="2702" y="3667"/>
              <a:ext cx="2209" cy="256"/>
            </a:xfrm>
            <a:prstGeom prst="rect">
              <a:avLst/>
            </a:prstGeom>
            <a:noFill/>
            <a:ln w="9525">
              <a:solidFill>
                <a:schemeClr val="accent2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/>
                <a:t>A mathematical abstraction</a:t>
              </a:r>
              <a:endParaRPr lang="en-US"/>
            </a:p>
          </p:txBody>
        </p:sp>
      </p:grpSp>
      <p:sp>
        <p:nvSpPr>
          <p:cNvPr id="24590" name="Rectangle 18"/>
          <p:cNvSpPr>
            <a:spLocks noGrp="1" noChangeArrowheads="1"/>
          </p:cNvSpPr>
          <p:nvPr>
            <p:ph type="title" idx="4294967295"/>
          </p:nvPr>
        </p:nvSpPr>
        <p:spPr>
          <a:xfrm>
            <a:off x="647700" y="583408"/>
            <a:ext cx="7886700" cy="1325563"/>
          </a:xfrm>
        </p:spPr>
        <p:txBody>
          <a:bodyPr/>
          <a:lstStyle/>
          <a:p>
            <a:r>
              <a:rPr lang="en-US" sz="3600">
                <a:solidFill>
                  <a:schemeClr val="tx1"/>
                </a:solidFill>
              </a:rPr>
              <a:t>Probability Density Function</a:t>
            </a:r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206548" y="549876"/>
            <a:ext cx="44797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3333FF"/>
                </a:solidFill>
              </a:rPr>
              <a:t>Probability and Statistics -A Gentle overview </a:t>
            </a:r>
            <a:endParaRPr lang="en-IN" b="1" dirty="0">
              <a:solidFill>
                <a:srgbClr val="3333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1983076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146" name="Object 6"/>
          <p:cNvGraphicFramePr>
            <a:graphicFrameLocks noChangeAspect="1"/>
          </p:cNvGraphicFramePr>
          <p:nvPr/>
        </p:nvGraphicFramePr>
        <p:xfrm>
          <a:off x="1009650" y="2082800"/>
          <a:ext cx="6477000" cy="1079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981080" imgH="330120" progId="Equation.3">
                  <p:embed/>
                </p:oleObj>
              </mc:Choice>
              <mc:Fallback>
                <p:oleObj name="Equation" r:id="rId2" imgW="1981080" imgH="3301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9650" y="2082800"/>
                        <a:ext cx="6477000" cy="1079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47" name="Object 7"/>
          <p:cNvGraphicFramePr>
            <a:graphicFrameLocks noChangeAspect="1"/>
          </p:cNvGraphicFramePr>
          <p:nvPr/>
        </p:nvGraphicFramePr>
        <p:xfrm>
          <a:off x="1149350" y="4584700"/>
          <a:ext cx="5781675" cy="1201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701720" imgH="355320" progId="Equation.3">
                  <p:embed/>
                </p:oleObj>
              </mc:Choice>
              <mc:Fallback>
                <p:oleObj name="Equation" r:id="rId4" imgW="1701720" imgH="3553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9350" y="4584700"/>
                        <a:ext cx="5781675" cy="12017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49" name="Text Box 8"/>
          <p:cNvSpPr txBox="1">
            <a:spLocks noChangeArrowheads="1"/>
          </p:cNvSpPr>
          <p:nvPr/>
        </p:nvSpPr>
        <p:spPr bwMode="auto">
          <a:xfrm>
            <a:off x="879475" y="1649413"/>
            <a:ext cx="730726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Probability can be computed by integrating the density function.</a:t>
            </a:r>
          </a:p>
        </p:txBody>
      </p:sp>
      <p:sp>
        <p:nvSpPr>
          <p:cNvPr id="6150" name="Text Box 9"/>
          <p:cNvSpPr txBox="1">
            <a:spLocks noChangeArrowheads="1"/>
          </p:cNvSpPr>
          <p:nvPr/>
        </p:nvSpPr>
        <p:spPr bwMode="auto">
          <a:xfrm>
            <a:off x="841375" y="4221163"/>
            <a:ext cx="5994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Any one point has </a:t>
            </a:r>
            <a:r>
              <a:rPr lang="en-US" b="1"/>
              <a:t>zero probability of occurrence</a:t>
            </a:r>
            <a:r>
              <a:rPr lang="en-US"/>
              <a:t>.</a:t>
            </a:r>
          </a:p>
        </p:txBody>
      </p:sp>
      <p:sp>
        <p:nvSpPr>
          <p:cNvPr id="6151" name="Text Box 10"/>
          <p:cNvSpPr txBox="1">
            <a:spLocks noChangeArrowheads="1"/>
          </p:cNvSpPr>
          <p:nvPr/>
        </p:nvSpPr>
        <p:spPr bwMode="auto">
          <a:xfrm>
            <a:off x="536575" y="3249613"/>
            <a:ext cx="8005763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Continuous random variables only have positive probability for events which define intervals on the real line.</a:t>
            </a:r>
          </a:p>
        </p:txBody>
      </p:sp>
      <p:sp>
        <p:nvSpPr>
          <p:cNvPr id="6152" name="Rectangle 11"/>
          <p:cNvSpPr>
            <a:spLocks noGrp="1" noChangeArrowheads="1"/>
          </p:cNvSpPr>
          <p:nvPr>
            <p:ph type="title" idx="4294967295"/>
          </p:nvPr>
        </p:nvSpPr>
        <p:spPr>
          <a:xfrm>
            <a:off x="1517673" y="827088"/>
            <a:ext cx="8077200" cy="822325"/>
          </a:xfrm>
        </p:spPr>
        <p:txBody>
          <a:bodyPr/>
          <a:lstStyle/>
          <a:p>
            <a:r>
              <a:rPr lang="en-US" sz="3600" dirty="0">
                <a:solidFill>
                  <a:schemeClr val="tx1"/>
                </a:solidFill>
              </a:rPr>
              <a:t>Continuous Distribution Properties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06548" y="549876"/>
            <a:ext cx="44797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3333FF"/>
                </a:solidFill>
              </a:rPr>
              <a:t>Probability and Statistics -A Gentle overview </a:t>
            </a:r>
            <a:endParaRPr lang="en-IN" b="1" dirty="0">
              <a:solidFill>
                <a:srgbClr val="3333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4429087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Rectangle 2"/>
          <p:cNvSpPr>
            <a:spLocks noGrp="1" noChangeArrowheads="1"/>
          </p:cNvSpPr>
          <p:nvPr>
            <p:ph type="title"/>
          </p:nvPr>
        </p:nvSpPr>
        <p:spPr>
          <a:xfrm>
            <a:off x="1695807" y="1027104"/>
            <a:ext cx="7886700" cy="1325563"/>
          </a:xfrm>
        </p:spPr>
        <p:txBody>
          <a:bodyPr/>
          <a:lstStyle/>
          <a:p>
            <a:r>
              <a:rPr lang="en-US" sz="3600" dirty="0"/>
              <a:t>Cumulative Distribution Function</a:t>
            </a:r>
          </a:p>
        </p:txBody>
      </p:sp>
      <p:pic>
        <p:nvPicPr>
          <p:cNvPr id="25604" name="Picture 7" descr="CumNorm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64070" y="1883580"/>
            <a:ext cx="5918200" cy="4565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605" name="Text Box 8"/>
          <p:cNvSpPr txBox="1">
            <a:spLocks noChangeArrowheads="1"/>
          </p:cNvSpPr>
          <p:nvPr/>
        </p:nvSpPr>
        <p:spPr bwMode="auto">
          <a:xfrm>
            <a:off x="724257" y="2856718"/>
            <a:ext cx="11239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/>
              <a:t>P(X&lt;x)</a:t>
            </a:r>
          </a:p>
        </p:txBody>
      </p:sp>
      <p:sp>
        <p:nvSpPr>
          <p:cNvPr id="25606" name="Line 9"/>
          <p:cNvSpPr>
            <a:spLocks noChangeShapeType="1"/>
          </p:cNvSpPr>
          <p:nvPr/>
        </p:nvSpPr>
        <p:spPr bwMode="auto">
          <a:xfrm flipV="1">
            <a:off x="5389920" y="3090080"/>
            <a:ext cx="0" cy="2667000"/>
          </a:xfrm>
          <a:prstGeom prst="line">
            <a:avLst/>
          </a:prstGeom>
          <a:noFill/>
          <a:ln w="38100">
            <a:solidFill>
              <a:srgbClr val="FF0066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5607" name="Line 10"/>
          <p:cNvSpPr>
            <a:spLocks noChangeShapeType="1"/>
          </p:cNvSpPr>
          <p:nvPr/>
        </p:nvSpPr>
        <p:spPr bwMode="auto">
          <a:xfrm flipH="1" flipV="1">
            <a:off x="2359382" y="3045630"/>
            <a:ext cx="3016250" cy="0"/>
          </a:xfrm>
          <a:prstGeom prst="line">
            <a:avLst/>
          </a:prstGeom>
          <a:noFill/>
          <a:ln w="38100">
            <a:solidFill>
              <a:srgbClr val="FF0066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5608" name="Text Box 11"/>
          <p:cNvSpPr txBox="1">
            <a:spLocks noChangeArrowheads="1"/>
          </p:cNvSpPr>
          <p:nvPr/>
        </p:nvSpPr>
        <p:spPr bwMode="auto">
          <a:xfrm>
            <a:off x="5328007" y="6195230"/>
            <a:ext cx="3111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x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532006" y="7096156"/>
            <a:ext cx="46936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Images used are for academic purposes. Copyright to the original author</a:t>
            </a:r>
            <a:endParaRPr lang="en-IN" sz="1200" dirty="0"/>
          </a:p>
        </p:txBody>
      </p:sp>
      <p:sp>
        <p:nvSpPr>
          <p:cNvPr id="9" name="TextBox 8"/>
          <p:cNvSpPr txBox="1"/>
          <p:nvPr/>
        </p:nvSpPr>
        <p:spPr>
          <a:xfrm>
            <a:off x="206548" y="549876"/>
            <a:ext cx="44797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3333FF"/>
                </a:solidFill>
              </a:rPr>
              <a:t>Probability and Statistics -A Gentle overview </a:t>
            </a:r>
            <a:endParaRPr lang="en-IN" b="1" dirty="0">
              <a:solidFill>
                <a:srgbClr val="3333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4809196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2" name="Rectangle 8"/>
          <p:cNvSpPr>
            <a:spLocks noGrp="1" noChangeArrowheads="1"/>
          </p:cNvSpPr>
          <p:nvPr>
            <p:ph type="title" idx="4294967295"/>
          </p:nvPr>
        </p:nvSpPr>
        <p:spPr>
          <a:xfrm>
            <a:off x="464344" y="983845"/>
            <a:ext cx="7772400" cy="822325"/>
          </a:xfrm>
        </p:spPr>
        <p:txBody>
          <a:bodyPr/>
          <a:lstStyle/>
          <a:p>
            <a:r>
              <a:rPr lang="en-US" sz="3600" dirty="0">
                <a:solidFill>
                  <a:schemeClr val="tx1"/>
                </a:solidFill>
              </a:rPr>
              <a:t>Normal Distribution</a:t>
            </a:r>
            <a:endParaRPr lang="en-US" dirty="0"/>
          </a:p>
        </p:txBody>
      </p:sp>
      <p:pic>
        <p:nvPicPr>
          <p:cNvPr id="7173" name="Picture 9" descr="NormDensity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57250" y="2206625"/>
            <a:ext cx="6446838" cy="3879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174" name="Text Box 4"/>
          <p:cNvSpPr txBox="1">
            <a:spLocks noChangeArrowheads="1"/>
          </p:cNvSpPr>
          <p:nvPr/>
        </p:nvSpPr>
        <p:spPr bwMode="auto">
          <a:xfrm>
            <a:off x="6065838" y="2843213"/>
            <a:ext cx="3078162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68% of total area</a:t>
            </a:r>
          </a:p>
          <a:p>
            <a:r>
              <a:rPr lang="en-US"/>
              <a:t>is between </a:t>
            </a:r>
            <a:r>
              <a:rPr lang="en-US">
                <a:sym typeface="Symbol" pitchFamily="18" charset="2"/>
              </a:rPr>
              <a:t>- and +.</a:t>
            </a:r>
          </a:p>
        </p:txBody>
      </p:sp>
      <p:graphicFrame>
        <p:nvGraphicFramePr>
          <p:cNvPr id="7170" name="Object 0"/>
          <p:cNvGraphicFramePr>
            <a:graphicFrameLocks noChangeAspect="1"/>
          </p:cNvGraphicFramePr>
          <p:nvPr/>
        </p:nvGraphicFramePr>
        <p:xfrm>
          <a:off x="2424113" y="6208713"/>
          <a:ext cx="3852862" cy="452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714320" imgH="203040" progId="Equation.3">
                  <p:embed/>
                </p:oleObj>
              </mc:Choice>
              <mc:Fallback>
                <p:oleObj name="Equation" r:id="rId3" imgW="171432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24113" y="6208713"/>
                        <a:ext cx="3852862" cy="4524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75" name="Text Box 7"/>
          <p:cNvSpPr txBox="1">
            <a:spLocks noChangeArrowheads="1"/>
          </p:cNvSpPr>
          <p:nvPr/>
        </p:nvSpPr>
        <p:spPr bwMode="auto">
          <a:xfrm>
            <a:off x="466725" y="1642270"/>
            <a:ext cx="8178800" cy="1311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dirty="0"/>
              <a:t>A symmetric distribution defined on the range -</a:t>
            </a:r>
            <a:r>
              <a:rPr lang="en-US" dirty="0">
                <a:sym typeface="Symbol" pitchFamily="18" charset="2"/>
              </a:rPr>
              <a:t> to +  whose shape is defined by two parameters, the </a:t>
            </a:r>
            <a:r>
              <a:rPr lang="en-US" b="1" dirty="0">
                <a:sym typeface="Symbol" pitchFamily="18" charset="2"/>
              </a:rPr>
              <a:t>mean</a:t>
            </a:r>
            <a:r>
              <a:rPr lang="en-US" dirty="0">
                <a:sym typeface="Symbol" pitchFamily="18" charset="2"/>
              </a:rPr>
              <a:t>, denoted </a:t>
            </a:r>
            <a:r>
              <a:rPr lang="en-US" dirty="0">
                <a:latin typeface="Symbol" pitchFamily="18" charset="2"/>
                <a:sym typeface="Symbol" pitchFamily="18" charset="2"/>
              </a:rPr>
              <a:t>m</a:t>
            </a:r>
            <a:r>
              <a:rPr lang="en-US" dirty="0">
                <a:sym typeface="Symbol" pitchFamily="18" charset="2"/>
              </a:rPr>
              <a:t>, that centers the distribution, and the </a:t>
            </a:r>
            <a:r>
              <a:rPr lang="en-US" b="1" dirty="0">
                <a:sym typeface="Symbol" pitchFamily="18" charset="2"/>
              </a:rPr>
              <a:t>standard deviation</a:t>
            </a:r>
            <a:r>
              <a:rPr lang="en-US" dirty="0">
                <a:sym typeface="Symbol" pitchFamily="18" charset="2"/>
              </a:rPr>
              <a:t>, </a:t>
            </a:r>
            <a:r>
              <a:rPr lang="en-US" dirty="0">
                <a:latin typeface="Symbol" pitchFamily="18" charset="2"/>
                <a:sym typeface="Symbol" pitchFamily="18" charset="2"/>
              </a:rPr>
              <a:t>s</a:t>
            </a:r>
            <a:r>
              <a:rPr lang="en-US" dirty="0">
                <a:sym typeface="Symbol" pitchFamily="18" charset="2"/>
              </a:rPr>
              <a:t>, that determines the spread of the distribution.</a:t>
            </a:r>
          </a:p>
        </p:txBody>
      </p:sp>
      <p:sp>
        <p:nvSpPr>
          <p:cNvPr id="7176" name="Line 6"/>
          <p:cNvSpPr>
            <a:spLocks noChangeShapeType="1"/>
          </p:cNvSpPr>
          <p:nvPr/>
        </p:nvSpPr>
        <p:spPr bwMode="auto">
          <a:xfrm flipH="1">
            <a:off x="4332288" y="3006725"/>
            <a:ext cx="1770062" cy="8747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177" name="Text Box 10"/>
          <p:cNvSpPr txBox="1">
            <a:spLocks noChangeArrowheads="1"/>
          </p:cNvSpPr>
          <p:nvPr/>
        </p:nvSpPr>
        <p:spPr bwMode="auto">
          <a:xfrm>
            <a:off x="3992563" y="5386388"/>
            <a:ext cx="3302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Symbol" pitchFamily="18" charset="2"/>
              </a:rPr>
              <a:t>m</a:t>
            </a:r>
          </a:p>
        </p:txBody>
      </p:sp>
      <p:sp>
        <p:nvSpPr>
          <p:cNvPr id="7178" name="Text Box 11"/>
          <p:cNvSpPr txBox="1">
            <a:spLocks noChangeArrowheads="1"/>
          </p:cNvSpPr>
          <p:nvPr/>
        </p:nvSpPr>
        <p:spPr bwMode="auto">
          <a:xfrm>
            <a:off x="4724400" y="5353050"/>
            <a:ext cx="6223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Symbol" pitchFamily="18" charset="2"/>
              </a:rPr>
              <a:t>m+s</a:t>
            </a:r>
          </a:p>
        </p:txBody>
      </p:sp>
      <p:sp>
        <p:nvSpPr>
          <p:cNvPr id="7179" name="Text Box 12"/>
          <p:cNvSpPr txBox="1">
            <a:spLocks noChangeArrowheads="1"/>
          </p:cNvSpPr>
          <p:nvPr/>
        </p:nvSpPr>
        <p:spPr bwMode="auto">
          <a:xfrm>
            <a:off x="3221038" y="5424488"/>
            <a:ext cx="6223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Symbol" pitchFamily="18" charset="2"/>
              </a:rPr>
              <a:t>m-s</a:t>
            </a:r>
          </a:p>
        </p:txBody>
      </p:sp>
      <p:sp>
        <p:nvSpPr>
          <p:cNvPr id="7180" name="Line 13"/>
          <p:cNvSpPr>
            <a:spLocks noChangeShapeType="1"/>
          </p:cNvSpPr>
          <p:nvPr/>
        </p:nvSpPr>
        <p:spPr bwMode="auto">
          <a:xfrm flipV="1">
            <a:off x="3519488" y="3865563"/>
            <a:ext cx="0" cy="1423987"/>
          </a:xfrm>
          <a:prstGeom prst="line">
            <a:avLst/>
          </a:prstGeom>
          <a:noFill/>
          <a:ln w="38100">
            <a:solidFill>
              <a:srgbClr val="FF0066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7181" name="Line 14"/>
          <p:cNvSpPr>
            <a:spLocks noChangeShapeType="1"/>
          </p:cNvSpPr>
          <p:nvPr/>
        </p:nvSpPr>
        <p:spPr bwMode="auto">
          <a:xfrm flipV="1">
            <a:off x="4910138" y="3867150"/>
            <a:ext cx="0" cy="1423988"/>
          </a:xfrm>
          <a:prstGeom prst="line">
            <a:avLst/>
          </a:prstGeom>
          <a:noFill/>
          <a:ln w="38100">
            <a:solidFill>
              <a:srgbClr val="FF0066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7182" name="Text Box 15"/>
          <p:cNvSpPr txBox="1">
            <a:spLocks noChangeArrowheads="1"/>
          </p:cNvSpPr>
          <p:nvPr/>
        </p:nvSpPr>
        <p:spPr bwMode="auto">
          <a:xfrm>
            <a:off x="3622675" y="4394200"/>
            <a:ext cx="12207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Area=.68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506249" y="6581001"/>
            <a:ext cx="46936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Images used are for academic purposes. Copyright to the original author</a:t>
            </a:r>
            <a:endParaRPr lang="en-IN" sz="1200" dirty="0"/>
          </a:p>
        </p:txBody>
      </p:sp>
      <p:sp>
        <p:nvSpPr>
          <p:cNvPr id="15" name="TextBox 14"/>
          <p:cNvSpPr txBox="1"/>
          <p:nvPr/>
        </p:nvSpPr>
        <p:spPr>
          <a:xfrm>
            <a:off x="206548" y="549876"/>
            <a:ext cx="44797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3333FF"/>
                </a:solidFill>
              </a:rPr>
              <a:t>Probability and Statistics -A Gentle overview </a:t>
            </a:r>
            <a:endParaRPr lang="en-IN" b="1" dirty="0">
              <a:solidFill>
                <a:srgbClr val="3333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00632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2299" y="662051"/>
            <a:ext cx="7886700" cy="1325563"/>
          </a:xfrm>
        </p:spPr>
        <p:txBody>
          <a:bodyPr/>
          <a:lstStyle/>
          <a:p>
            <a:r>
              <a:rPr lang="en-IN" b="1" dirty="0"/>
              <a:t>How Much MATH is needed? 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299" y="1741117"/>
            <a:ext cx="6819401" cy="4351338"/>
          </a:xfrm>
        </p:spPr>
      </p:pic>
      <p:sp>
        <p:nvSpPr>
          <p:cNvPr id="5" name="TextBox 4"/>
          <p:cNvSpPr txBox="1"/>
          <p:nvPr/>
        </p:nvSpPr>
        <p:spPr>
          <a:xfrm>
            <a:off x="2506249" y="6581001"/>
            <a:ext cx="43858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images used are for academic purpose. Copyright to original author</a:t>
            </a:r>
            <a:endParaRPr lang="en-IN" sz="1200" dirty="0"/>
          </a:p>
        </p:txBody>
      </p:sp>
    </p:spTree>
    <p:extLst>
      <p:ext uri="{BB962C8B-B14F-4D97-AF65-F5344CB8AC3E}">
        <p14:creationId xmlns:p14="http://schemas.microsoft.com/office/powerpoint/2010/main" val="2312176918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1D53C2-670A-4FB6-FBF7-4C394069DE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814" y="1961587"/>
            <a:ext cx="8350193" cy="374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128589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4F361D8-B642-C9B8-5F07-21F901E416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647" y="1352128"/>
            <a:ext cx="8858705" cy="4940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392644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6720A4B-1054-DB42-4624-B65992D724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762" y="1550387"/>
            <a:ext cx="8274475" cy="4692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217642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5" name="Picture 10" descr="NormDensity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77825" y="1924050"/>
            <a:ext cx="6446838" cy="3879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676" name="Text Box 2"/>
          <p:cNvSpPr txBox="1">
            <a:spLocks noChangeArrowheads="1"/>
          </p:cNvSpPr>
          <p:nvPr/>
        </p:nvSpPr>
        <p:spPr bwMode="auto">
          <a:xfrm>
            <a:off x="6048375" y="1147763"/>
            <a:ext cx="2895600" cy="1616075"/>
          </a:xfrm>
          <a:prstGeom prst="rect">
            <a:avLst/>
          </a:prstGeom>
          <a:solidFill>
            <a:srgbClr val="FF5050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All normal random variables can be related back to the </a:t>
            </a:r>
            <a:r>
              <a:rPr lang="en-US" b="1"/>
              <a:t>standard normal random variable</a:t>
            </a:r>
            <a:r>
              <a:rPr lang="en-US"/>
              <a:t>.</a:t>
            </a:r>
          </a:p>
        </p:txBody>
      </p:sp>
      <p:sp>
        <p:nvSpPr>
          <p:cNvPr id="28677" name="Text Box 8"/>
          <p:cNvSpPr txBox="1">
            <a:spLocks noChangeArrowheads="1"/>
          </p:cNvSpPr>
          <p:nvPr/>
        </p:nvSpPr>
        <p:spPr bwMode="auto">
          <a:xfrm>
            <a:off x="6819900" y="4953000"/>
            <a:ext cx="2324100" cy="1200150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800"/>
              <a:t>A Standard Normal random variable has mean 0 and standard deviation 1.</a:t>
            </a:r>
          </a:p>
        </p:txBody>
      </p:sp>
      <p:sp>
        <p:nvSpPr>
          <p:cNvPr id="28678" name="Rectangle 9"/>
          <p:cNvSpPr>
            <a:spLocks noGrp="1" noChangeArrowheads="1"/>
          </p:cNvSpPr>
          <p:nvPr>
            <p:ph type="title" idx="4294967295"/>
          </p:nvPr>
        </p:nvSpPr>
        <p:spPr>
          <a:xfrm>
            <a:off x="293688" y="1041400"/>
            <a:ext cx="7886700" cy="1325563"/>
          </a:xfrm>
        </p:spPr>
        <p:txBody>
          <a:bodyPr/>
          <a:lstStyle/>
          <a:p>
            <a:r>
              <a:rPr lang="en-US" sz="3600" dirty="0">
                <a:solidFill>
                  <a:schemeClr val="tx1"/>
                </a:solidFill>
              </a:rPr>
              <a:t>Standard Normal Distribution</a:t>
            </a:r>
            <a:endParaRPr lang="en-US" dirty="0"/>
          </a:p>
        </p:txBody>
      </p:sp>
      <p:sp>
        <p:nvSpPr>
          <p:cNvPr id="28679" name="Text Box 11"/>
          <p:cNvSpPr txBox="1">
            <a:spLocks noChangeArrowheads="1"/>
          </p:cNvSpPr>
          <p:nvPr/>
        </p:nvSpPr>
        <p:spPr bwMode="auto">
          <a:xfrm>
            <a:off x="1189038" y="5173663"/>
            <a:ext cx="7493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Symbol" pitchFamily="18" charset="2"/>
              </a:rPr>
              <a:t>m-3s</a:t>
            </a:r>
          </a:p>
        </p:txBody>
      </p:sp>
      <p:sp>
        <p:nvSpPr>
          <p:cNvPr id="28680" name="Text Box 12"/>
          <p:cNvSpPr txBox="1">
            <a:spLocks noChangeArrowheads="1"/>
          </p:cNvSpPr>
          <p:nvPr/>
        </p:nvSpPr>
        <p:spPr bwMode="auto">
          <a:xfrm>
            <a:off x="5461000" y="5162550"/>
            <a:ext cx="7493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Symbol" pitchFamily="18" charset="2"/>
              </a:rPr>
              <a:t>m+3s</a:t>
            </a:r>
          </a:p>
        </p:txBody>
      </p:sp>
      <p:sp>
        <p:nvSpPr>
          <p:cNvPr id="28681" name="Text Box 13"/>
          <p:cNvSpPr txBox="1">
            <a:spLocks noChangeArrowheads="1"/>
          </p:cNvSpPr>
          <p:nvPr/>
        </p:nvSpPr>
        <p:spPr bwMode="auto">
          <a:xfrm>
            <a:off x="4813300" y="5172075"/>
            <a:ext cx="7493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Symbol" pitchFamily="18" charset="2"/>
              </a:rPr>
              <a:t>m+2s</a:t>
            </a:r>
          </a:p>
        </p:txBody>
      </p:sp>
      <p:sp>
        <p:nvSpPr>
          <p:cNvPr id="28682" name="Text Box 14"/>
          <p:cNvSpPr txBox="1">
            <a:spLocks noChangeArrowheads="1"/>
          </p:cNvSpPr>
          <p:nvPr/>
        </p:nvSpPr>
        <p:spPr bwMode="auto">
          <a:xfrm>
            <a:off x="4176713" y="5207000"/>
            <a:ext cx="6223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Symbol" pitchFamily="18" charset="2"/>
              </a:rPr>
              <a:t>m+s</a:t>
            </a:r>
          </a:p>
        </p:txBody>
      </p:sp>
      <p:sp>
        <p:nvSpPr>
          <p:cNvPr id="28683" name="Text Box 15"/>
          <p:cNvSpPr txBox="1">
            <a:spLocks noChangeArrowheads="1"/>
          </p:cNvSpPr>
          <p:nvPr/>
        </p:nvSpPr>
        <p:spPr bwMode="auto">
          <a:xfrm>
            <a:off x="3551238" y="5173663"/>
            <a:ext cx="3302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Symbol" pitchFamily="18" charset="2"/>
              </a:rPr>
              <a:t>m</a:t>
            </a:r>
          </a:p>
        </p:txBody>
      </p:sp>
      <p:sp>
        <p:nvSpPr>
          <p:cNvPr id="28684" name="Text Box 16"/>
          <p:cNvSpPr txBox="1">
            <a:spLocks noChangeArrowheads="1"/>
          </p:cNvSpPr>
          <p:nvPr/>
        </p:nvSpPr>
        <p:spPr bwMode="auto">
          <a:xfrm>
            <a:off x="2774950" y="5172075"/>
            <a:ext cx="6223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Symbol" pitchFamily="18" charset="2"/>
              </a:rPr>
              <a:t>m-s</a:t>
            </a:r>
          </a:p>
        </p:txBody>
      </p:sp>
      <p:sp>
        <p:nvSpPr>
          <p:cNvPr id="28685" name="Text Box 17"/>
          <p:cNvSpPr txBox="1">
            <a:spLocks noChangeArrowheads="1"/>
          </p:cNvSpPr>
          <p:nvPr/>
        </p:nvSpPr>
        <p:spPr bwMode="auto">
          <a:xfrm>
            <a:off x="2057400" y="5184775"/>
            <a:ext cx="7493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Symbol" pitchFamily="18" charset="2"/>
              </a:rPr>
              <a:t>m-2s</a:t>
            </a:r>
          </a:p>
        </p:txBody>
      </p:sp>
      <p:sp>
        <p:nvSpPr>
          <p:cNvPr id="28686" name="Text Box 18"/>
          <p:cNvSpPr txBox="1">
            <a:spLocks noChangeArrowheads="1"/>
          </p:cNvSpPr>
          <p:nvPr/>
        </p:nvSpPr>
        <p:spPr bwMode="auto">
          <a:xfrm>
            <a:off x="3565525" y="5878513"/>
            <a:ext cx="32543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0</a:t>
            </a:r>
          </a:p>
        </p:txBody>
      </p:sp>
      <p:sp>
        <p:nvSpPr>
          <p:cNvPr id="28687" name="Text Box 19"/>
          <p:cNvSpPr txBox="1">
            <a:spLocks noChangeArrowheads="1"/>
          </p:cNvSpPr>
          <p:nvPr/>
        </p:nvSpPr>
        <p:spPr bwMode="auto">
          <a:xfrm>
            <a:off x="4237038" y="5864225"/>
            <a:ext cx="47307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+1</a:t>
            </a:r>
          </a:p>
        </p:txBody>
      </p:sp>
      <p:sp>
        <p:nvSpPr>
          <p:cNvPr id="28688" name="Text Box 20"/>
          <p:cNvSpPr txBox="1">
            <a:spLocks noChangeArrowheads="1"/>
          </p:cNvSpPr>
          <p:nvPr/>
        </p:nvSpPr>
        <p:spPr bwMode="auto">
          <a:xfrm>
            <a:off x="4968875" y="5864225"/>
            <a:ext cx="47307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+2</a:t>
            </a:r>
          </a:p>
        </p:txBody>
      </p:sp>
      <p:sp>
        <p:nvSpPr>
          <p:cNvPr id="28689" name="Text Box 21"/>
          <p:cNvSpPr txBox="1">
            <a:spLocks noChangeArrowheads="1"/>
          </p:cNvSpPr>
          <p:nvPr/>
        </p:nvSpPr>
        <p:spPr bwMode="auto">
          <a:xfrm>
            <a:off x="5622925" y="5880100"/>
            <a:ext cx="47307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+3</a:t>
            </a:r>
          </a:p>
        </p:txBody>
      </p:sp>
      <p:sp>
        <p:nvSpPr>
          <p:cNvPr id="28690" name="Line 22"/>
          <p:cNvSpPr>
            <a:spLocks noChangeShapeType="1"/>
          </p:cNvSpPr>
          <p:nvPr/>
        </p:nvSpPr>
        <p:spPr bwMode="auto">
          <a:xfrm>
            <a:off x="868363" y="6218238"/>
            <a:ext cx="56689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691" name="Text Box 23"/>
          <p:cNvSpPr txBox="1">
            <a:spLocks noChangeArrowheads="1"/>
          </p:cNvSpPr>
          <p:nvPr/>
        </p:nvSpPr>
        <p:spPr bwMode="auto">
          <a:xfrm>
            <a:off x="2789238" y="5910263"/>
            <a:ext cx="40957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-1</a:t>
            </a:r>
          </a:p>
        </p:txBody>
      </p:sp>
      <p:sp>
        <p:nvSpPr>
          <p:cNvPr id="28692" name="Text Box 24"/>
          <p:cNvSpPr txBox="1">
            <a:spLocks noChangeArrowheads="1"/>
          </p:cNvSpPr>
          <p:nvPr/>
        </p:nvSpPr>
        <p:spPr bwMode="auto">
          <a:xfrm>
            <a:off x="2133600" y="5880100"/>
            <a:ext cx="40957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-2</a:t>
            </a:r>
          </a:p>
        </p:txBody>
      </p:sp>
      <p:sp>
        <p:nvSpPr>
          <p:cNvPr id="28693" name="Text Box 25"/>
          <p:cNvSpPr txBox="1">
            <a:spLocks noChangeArrowheads="1"/>
          </p:cNvSpPr>
          <p:nvPr/>
        </p:nvSpPr>
        <p:spPr bwMode="auto">
          <a:xfrm>
            <a:off x="1371600" y="5910263"/>
            <a:ext cx="40957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-3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506249" y="6581001"/>
            <a:ext cx="46936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Images used are for academic purposes. Copyright to the original author</a:t>
            </a:r>
            <a:endParaRPr lang="en-IN" sz="1200" dirty="0"/>
          </a:p>
        </p:txBody>
      </p:sp>
      <p:sp>
        <p:nvSpPr>
          <p:cNvPr id="22" name="TextBox 21"/>
          <p:cNvSpPr txBox="1"/>
          <p:nvPr/>
        </p:nvSpPr>
        <p:spPr>
          <a:xfrm>
            <a:off x="206548" y="549876"/>
            <a:ext cx="44797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3333FF"/>
                </a:solidFill>
              </a:rPr>
              <a:t>Probability and Statistics -A Gentle overview </a:t>
            </a:r>
            <a:endParaRPr lang="en-IN" b="1" dirty="0">
              <a:solidFill>
                <a:srgbClr val="3333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3911236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Rectangle 2"/>
          <p:cNvSpPr>
            <a:spLocks noGrp="1" noChangeArrowheads="1"/>
          </p:cNvSpPr>
          <p:nvPr>
            <p:ph type="title"/>
          </p:nvPr>
        </p:nvSpPr>
        <p:spPr>
          <a:xfrm>
            <a:off x="371073" y="1061457"/>
            <a:ext cx="7886700" cy="1325563"/>
          </a:xfrm>
        </p:spPr>
        <p:txBody>
          <a:bodyPr/>
          <a:lstStyle/>
          <a:p>
            <a:r>
              <a:rPr lang="en-US" sz="3600" dirty="0"/>
              <a:t>Notation</a:t>
            </a:r>
          </a:p>
        </p:txBody>
      </p:sp>
      <p:sp>
        <p:nvSpPr>
          <p:cNvPr id="30724" name="Text Box 3"/>
          <p:cNvSpPr txBox="1">
            <a:spLocks noChangeArrowheads="1"/>
          </p:cNvSpPr>
          <p:nvPr/>
        </p:nvSpPr>
        <p:spPr bwMode="auto">
          <a:xfrm>
            <a:off x="538498" y="2042532"/>
            <a:ext cx="8351838" cy="1616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Suppose</a:t>
            </a:r>
            <a:r>
              <a:rPr lang="en-US" b="1"/>
              <a:t> X</a:t>
            </a:r>
            <a:r>
              <a:rPr lang="en-US"/>
              <a:t> has a normal distribution with mean</a:t>
            </a:r>
            <a:r>
              <a:rPr lang="en-US" b="1"/>
              <a:t> </a:t>
            </a:r>
            <a:r>
              <a:rPr lang="en-US" b="1">
                <a:sym typeface="Symbol" pitchFamily="18" charset="2"/>
              </a:rPr>
              <a:t></a:t>
            </a:r>
            <a:r>
              <a:rPr lang="en-US">
                <a:sym typeface="Symbol" pitchFamily="18" charset="2"/>
              </a:rPr>
              <a:t> and standard deviation </a:t>
            </a:r>
            <a:r>
              <a:rPr lang="en-US" b="1">
                <a:sym typeface="Symbol" pitchFamily="18" charset="2"/>
              </a:rPr>
              <a:t></a:t>
            </a:r>
            <a:r>
              <a:rPr lang="en-US">
                <a:sym typeface="Symbol" pitchFamily="18" charset="2"/>
              </a:rPr>
              <a:t>, denoted </a:t>
            </a:r>
            <a:r>
              <a:rPr lang="en-US" b="1">
                <a:sym typeface="Symbol" pitchFamily="18" charset="2"/>
              </a:rPr>
              <a:t>X ~ N(, ).</a:t>
            </a:r>
            <a:r>
              <a:rPr lang="en-US">
                <a:sym typeface="Symbol" pitchFamily="18" charset="2"/>
              </a:rPr>
              <a:t>  </a:t>
            </a:r>
          </a:p>
          <a:p>
            <a:endParaRPr lang="en-US">
              <a:sym typeface="Symbol" pitchFamily="18" charset="2"/>
            </a:endParaRPr>
          </a:p>
          <a:p>
            <a:r>
              <a:rPr lang="en-US">
                <a:sym typeface="Symbol" pitchFamily="18" charset="2"/>
              </a:rPr>
              <a:t>Then a new random variable defined as </a:t>
            </a:r>
            <a:r>
              <a:rPr lang="en-US" b="1">
                <a:sym typeface="Symbol" pitchFamily="18" charset="2"/>
              </a:rPr>
              <a:t>Z=(X- )/ </a:t>
            </a:r>
            <a:r>
              <a:rPr lang="en-US">
                <a:sym typeface="Symbol" pitchFamily="18" charset="2"/>
              </a:rPr>
              <a:t>, has the standard normal distribution, denoted  </a:t>
            </a:r>
            <a:r>
              <a:rPr lang="en-US" b="1">
                <a:sym typeface="Symbol" pitchFamily="18" charset="2"/>
              </a:rPr>
              <a:t>Z ~ N(0,1)</a:t>
            </a:r>
            <a:r>
              <a:rPr lang="en-US">
                <a:sym typeface="Symbol" pitchFamily="18" charset="2"/>
              </a:rPr>
              <a:t>.</a:t>
            </a:r>
          </a:p>
        </p:txBody>
      </p:sp>
      <p:grpSp>
        <p:nvGrpSpPr>
          <p:cNvPr id="2" name="Group 9"/>
          <p:cNvGrpSpPr>
            <a:grpSpLocks/>
          </p:cNvGrpSpPr>
          <p:nvPr/>
        </p:nvGrpSpPr>
        <p:grpSpPr bwMode="auto">
          <a:xfrm>
            <a:off x="746461" y="3787195"/>
            <a:ext cx="6810375" cy="701675"/>
            <a:chOff x="423" y="1879"/>
            <a:chExt cx="4290" cy="442"/>
          </a:xfrm>
        </p:grpSpPr>
        <p:sp>
          <p:nvSpPr>
            <p:cNvPr id="30730" name="Text Box 5"/>
            <p:cNvSpPr txBox="1">
              <a:spLocks noChangeArrowheads="1"/>
            </p:cNvSpPr>
            <p:nvPr/>
          </p:nvSpPr>
          <p:spPr bwMode="auto">
            <a:xfrm>
              <a:off x="423" y="1922"/>
              <a:ext cx="1037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b="1">
                  <a:sym typeface="Symbol" pitchFamily="18" charset="2"/>
                </a:rPr>
                <a:t>Z=(X- )/ </a:t>
              </a:r>
            </a:p>
          </p:txBody>
        </p:sp>
        <p:sp>
          <p:nvSpPr>
            <p:cNvPr id="30731" name="Text Box 7"/>
            <p:cNvSpPr txBox="1">
              <a:spLocks noChangeArrowheads="1"/>
            </p:cNvSpPr>
            <p:nvPr/>
          </p:nvSpPr>
          <p:spPr bwMode="auto">
            <a:xfrm>
              <a:off x="1641" y="1879"/>
              <a:ext cx="3072" cy="4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/>
                <a:t>To </a:t>
              </a:r>
              <a:r>
                <a:rPr lang="en-US" b="1"/>
                <a:t>standardize</a:t>
              </a:r>
              <a:r>
                <a:rPr lang="en-US"/>
                <a:t> we subtract the mean and divide by the standard deviation.</a:t>
              </a:r>
            </a:p>
          </p:txBody>
        </p:sp>
      </p:grpSp>
      <p:grpSp>
        <p:nvGrpSpPr>
          <p:cNvPr id="3" name="Group 10"/>
          <p:cNvGrpSpPr>
            <a:grpSpLocks/>
          </p:cNvGrpSpPr>
          <p:nvPr/>
        </p:nvGrpSpPr>
        <p:grpSpPr bwMode="auto">
          <a:xfrm>
            <a:off x="668673" y="4639682"/>
            <a:ext cx="8350250" cy="1311275"/>
            <a:chOff x="374" y="2416"/>
            <a:chExt cx="5260" cy="826"/>
          </a:xfrm>
        </p:grpSpPr>
        <p:sp>
          <p:nvSpPr>
            <p:cNvPr id="30728" name="Text Box 6"/>
            <p:cNvSpPr txBox="1">
              <a:spLocks noChangeArrowheads="1"/>
            </p:cNvSpPr>
            <p:nvPr/>
          </p:nvSpPr>
          <p:spPr bwMode="auto">
            <a:xfrm>
              <a:off x="374" y="2689"/>
              <a:ext cx="1037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b="1">
                  <a:sym typeface="Symbol" pitchFamily="18" charset="2"/>
                </a:rPr>
                <a:t> Z+  = X</a:t>
              </a:r>
            </a:p>
          </p:txBody>
        </p:sp>
        <p:sp>
          <p:nvSpPr>
            <p:cNvPr id="30729" name="Text Box 8"/>
            <p:cNvSpPr txBox="1">
              <a:spLocks noChangeArrowheads="1"/>
            </p:cNvSpPr>
            <p:nvPr/>
          </p:nvSpPr>
          <p:spPr bwMode="auto">
            <a:xfrm>
              <a:off x="1583" y="2416"/>
              <a:ext cx="4051" cy="8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/>
                <a:t>To create a random variable with specific mean and standard deviation, we start with a standard normal deviate, multiply it by the target standard deviation, and  then add the target mean.</a:t>
              </a: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206548" y="549876"/>
            <a:ext cx="44797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3333FF"/>
                </a:solidFill>
              </a:rPr>
              <a:t>Probability and Statistics -A Gentle overview </a:t>
            </a:r>
            <a:endParaRPr lang="en-IN" b="1" dirty="0">
              <a:solidFill>
                <a:srgbClr val="3333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4918132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00125" y="2224088"/>
            <a:ext cx="7143750" cy="2409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206548" y="549876"/>
            <a:ext cx="44797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3333FF"/>
                </a:solidFill>
              </a:rPr>
              <a:t>Probability and Statistics -A Gentle overview </a:t>
            </a:r>
            <a:endParaRPr lang="en-IN" b="1" dirty="0">
              <a:solidFill>
                <a:srgbClr val="3333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6778878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2588" y="2902264"/>
            <a:ext cx="7886700" cy="1325563"/>
          </a:xfrm>
        </p:spPr>
        <p:txBody>
          <a:bodyPr/>
          <a:lstStyle/>
          <a:p>
            <a:r>
              <a:rPr lang="en-IN" b="1" dirty="0">
                <a:solidFill>
                  <a:srgbClr val="3333FF"/>
                </a:solidFill>
              </a:rPr>
              <a:t>Machine Learning </a:t>
            </a:r>
            <a:br>
              <a:rPr lang="en-IN" b="1" dirty="0">
                <a:solidFill>
                  <a:srgbClr val="3333FF"/>
                </a:solidFill>
              </a:rPr>
            </a:br>
            <a:r>
              <a:rPr lang="en-IN" b="1" dirty="0">
                <a:solidFill>
                  <a:srgbClr val="3333FF"/>
                </a:solidFill>
              </a:rPr>
              <a:t>In the Language of Mathematics </a:t>
            </a:r>
          </a:p>
        </p:txBody>
      </p:sp>
    </p:spTree>
    <p:extLst>
      <p:ext uri="{BB962C8B-B14F-4D97-AF65-F5344CB8AC3E}">
        <p14:creationId xmlns:p14="http://schemas.microsoft.com/office/powerpoint/2010/main" val="1146608285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CE8027-FFF4-ACC2-ADF1-D14C7E91A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319CCF-CD4F-7249-6CAE-96C93F290A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DBBEC5-0FDC-FE3B-E735-67650B8B13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369" y="2530405"/>
            <a:ext cx="6807550" cy="2711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331382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D76E9-4F66-39D6-12D4-6BAE17059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5E46AE-A7D9-2BA4-3DC9-6C02B13207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415" y="2028460"/>
            <a:ext cx="7434966" cy="2801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452295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290" y="1986903"/>
            <a:ext cx="8284666" cy="3911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9161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631" y="1825625"/>
            <a:ext cx="7594737" cy="4351338"/>
          </a:xfr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93799" y="957554"/>
            <a:ext cx="7886700" cy="1325563"/>
          </a:xfrm>
        </p:spPr>
        <p:txBody>
          <a:bodyPr/>
          <a:lstStyle/>
          <a:p>
            <a:r>
              <a:rPr lang="en-IN" b="1" dirty="0"/>
              <a:t>ML is written in Mathematics…</a:t>
            </a:r>
            <a:br>
              <a:rPr lang="en-IN" b="1" dirty="0"/>
            </a:br>
            <a:r>
              <a:rPr lang="en-IN" b="1" dirty="0"/>
              <a:t>Learn the Language ….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506249" y="6581001"/>
            <a:ext cx="43858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images used are for academic purpose. Copyright to original author</a:t>
            </a:r>
            <a:endParaRPr lang="en-IN" sz="1200" dirty="0"/>
          </a:p>
        </p:txBody>
      </p:sp>
    </p:spTree>
    <p:extLst>
      <p:ext uri="{BB962C8B-B14F-4D97-AF65-F5344CB8AC3E}">
        <p14:creationId xmlns:p14="http://schemas.microsoft.com/office/powerpoint/2010/main" val="3397289609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Supervised learning</a:t>
            </a:r>
            <a:r>
              <a:rPr lang="en-US" dirty="0"/>
              <a:t> </a:t>
            </a:r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05400306"/>
              </p:ext>
            </p:extLst>
          </p:nvPr>
        </p:nvGraphicFramePr>
        <p:xfrm>
          <a:off x="6870371" y="1608494"/>
          <a:ext cx="1721654" cy="6260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698400" imgH="253800" progId="Equation.3">
                  <p:embed/>
                </p:oleObj>
              </mc:Choice>
              <mc:Fallback>
                <p:oleObj name="Equation" r:id="rId2" imgW="698400" imgH="253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870371" y="1608494"/>
                        <a:ext cx="1721654" cy="6260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628650" y="1690689"/>
            <a:ext cx="63183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The </a:t>
            </a:r>
            <a:r>
              <a:rPr lang="en-US" sz="2400" b="1" dirty="0"/>
              <a:t>dataset </a:t>
            </a:r>
            <a:r>
              <a:rPr lang="en-US" sz="2400" dirty="0"/>
              <a:t>is the collection of </a:t>
            </a:r>
            <a:r>
              <a:rPr lang="en-US" sz="2400" b="1" dirty="0"/>
              <a:t>labeled examples</a:t>
            </a:r>
            <a:endParaRPr lang="en-IN" sz="2400" dirty="0"/>
          </a:p>
        </p:txBody>
      </p:sp>
      <p:sp>
        <p:nvSpPr>
          <p:cNvPr id="5" name="Rectangle 4"/>
          <p:cNvSpPr/>
          <p:nvPr/>
        </p:nvSpPr>
        <p:spPr>
          <a:xfrm>
            <a:off x="628650" y="2410376"/>
            <a:ext cx="63060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LMRoman10-Regular"/>
              </a:rPr>
              <a:t>Each element </a:t>
            </a:r>
            <a:r>
              <a:rPr lang="en-US" b="1" dirty="0">
                <a:latin typeface="LMRoman10-Bold"/>
              </a:rPr>
              <a:t>x</a:t>
            </a:r>
            <a:r>
              <a:rPr lang="en-US" sz="800" i="1" dirty="0">
                <a:latin typeface="LMMathItalic7-Regular"/>
              </a:rPr>
              <a:t>i </a:t>
            </a:r>
            <a:r>
              <a:rPr lang="en-US" dirty="0">
                <a:latin typeface="LMRoman10-Regular"/>
              </a:rPr>
              <a:t>among </a:t>
            </a:r>
            <a:r>
              <a:rPr lang="en-US" i="1" dirty="0">
                <a:latin typeface="LMMathItalic10-Regular"/>
              </a:rPr>
              <a:t>N </a:t>
            </a:r>
            <a:r>
              <a:rPr lang="en-US" dirty="0">
                <a:latin typeface="LMRoman10-Regular"/>
              </a:rPr>
              <a:t>is called a </a:t>
            </a:r>
            <a:r>
              <a:rPr lang="en-US" b="1" dirty="0">
                <a:latin typeface="LMRoman10-Bold"/>
              </a:rPr>
              <a:t>feature vector</a:t>
            </a:r>
            <a:endParaRPr lang="en-IN" dirty="0"/>
          </a:p>
        </p:txBody>
      </p:sp>
      <p:sp>
        <p:nvSpPr>
          <p:cNvPr id="6" name="TextBox 5"/>
          <p:cNvSpPr txBox="1"/>
          <p:nvPr/>
        </p:nvSpPr>
        <p:spPr>
          <a:xfrm>
            <a:off x="628650" y="3016252"/>
            <a:ext cx="81032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The </a:t>
            </a:r>
            <a:r>
              <a:rPr lang="en-IN" sz="2400" b="1" dirty="0"/>
              <a:t>label </a:t>
            </a:r>
            <a:r>
              <a:rPr lang="en-IN" sz="2400" i="1" dirty="0" err="1"/>
              <a:t>yi</a:t>
            </a:r>
            <a:r>
              <a:rPr lang="en-IN" sz="2400" i="1" dirty="0"/>
              <a:t> </a:t>
            </a:r>
            <a:r>
              <a:rPr lang="en-IN" sz="2400" dirty="0"/>
              <a:t>can </a:t>
            </a:r>
            <a:r>
              <a:rPr lang="en-US" sz="2400" dirty="0"/>
              <a:t>be either an element belonging to a finite set of </a:t>
            </a:r>
            <a:r>
              <a:rPr lang="en-US" sz="2400" b="1" dirty="0"/>
              <a:t>classes</a:t>
            </a:r>
            <a:endParaRPr lang="en-IN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313826" y="4944368"/>
            <a:ext cx="88301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goal of a </a:t>
            </a:r>
            <a:r>
              <a:rPr lang="en-US" b="1" dirty="0"/>
              <a:t>supervised learning algorithm </a:t>
            </a:r>
            <a:r>
              <a:rPr lang="en-US" dirty="0"/>
              <a:t>is to use the dataset to produce a </a:t>
            </a:r>
            <a:r>
              <a:rPr lang="en-US" b="1" dirty="0"/>
              <a:t>model</a:t>
            </a:r>
          </a:p>
          <a:p>
            <a:r>
              <a:rPr lang="en-US" dirty="0"/>
              <a:t>that takes a feature vector </a:t>
            </a:r>
            <a:r>
              <a:rPr lang="en-US" b="1" dirty="0"/>
              <a:t>x </a:t>
            </a:r>
            <a:r>
              <a:rPr lang="en-US" dirty="0"/>
              <a:t>as input and outputs information that allows deducing the label</a:t>
            </a:r>
          </a:p>
          <a:p>
            <a:r>
              <a:rPr lang="en-IN" dirty="0"/>
              <a:t>for this feature vector</a:t>
            </a:r>
          </a:p>
        </p:txBody>
      </p:sp>
    </p:spTree>
    <p:extLst>
      <p:ext uri="{BB962C8B-B14F-4D97-AF65-F5344CB8AC3E}">
        <p14:creationId xmlns:p14="http://schemas.microsoft.com/office/powerpoint/2010/main" val="973701788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In </a:t>
            </a:r>
            <a:r>
              <a:rPr lang="en-US" b="1" dirty="0"/>
              <a:t>unsupervised learning</a:t>
            </a:r>
            <a:r>
              <a:rPr lang="en-US" dirty="0"/>
              <a:t>, the dataset is a collection of </a:t>
            </a:r>
            <a:r>
              <a:rPr lang="en-US" b="1" dirty="0"/>
              <a:t>unlabeled examples</a:t>
            </a:r>
            <a:endParaRPr lang="en-IN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77989169"/>
              </p:ext>
            </p:extLst>
          </p:nvPr>
        </p:nvGraphicFramePr>
        <p:xfrm>
          <a:off x="4061898" y="2234092"/>
          <a:ext cx="1020204" cy="4976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520560" imgH="253800" progId="Equation.3">
                  <p:embed/>
                </p:oleObj>
              </mc:Choice>
              <mc:Fallback>
                <p:oleObj name="Equation" r:id="rId2" imgW="520560" imgH="253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061898" y="2234092"/>
                        <a:ext cx="1020204" cy="4976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81249298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equation of the </a:t>
            </a:r>
            <a:r>
              <a:rPr lang="en-US" dirty="0" err="1"/>
              <a:t>hyperplane</a:t>
            </a:r>
            <a:r>
              <a:rPr lang="en-US" dirty="0"/>
              <a:t> is given by two </a:t>
            </a:r>
            <a:r>
              <a:rPr lang="en-US" b="1" dirty="0"/>
              <a:t>parameters</a:t>
            </a:r>
            <a:r>
              <a:rPr lang="en-US" dirty="0"/>
              <a:t>, a real-valued vector </a:t>
            </a:r>
            <a:r>
              <a:rPr lang="en-US" b="1" dirty="0"/>
              <a:t>w </a:t>
            </a:r>
            <a:r>
              <a:rPr lang="en-US" dirty="0"/>
              <a:t>of the</a:t>
            </a:r>
          </a:p>
          <a:p>
            <a:r>
              <a:rPr lang="en-US" dirty="0"/>
              <a:t>same dimensionality as our input feature vector </a:t>
            </a:r>
            <a:r>
              <a:rPr lang="en-US" b="1" dirty="0"/>
              <a:t>x</a:t>
            </a:r>
            <a:r>
              <a:rPr lang="en-US" dirty="0"/>
              <a:t>, and a real number </a:t>
            </a:r>
            <a:r>
              <a:rPr lang="en-US" i="1" dirty="0"/>
              <a:t>b </a:t>
            </a:r>
            <a:r>
              <a:rPr lang="en-US" dirty="0"/>
              <a:t>like this: </a:t>
            </a:r>
            <a:r>
              <a:rPr lang="en-IN" b="1" dirty="0" err="1">
                <a:solidFill>
                  <a:srgbClr val="3333FF"/>
                </a:solidFill>
              </a:rPr>
              <a:t>wx</a:t>
            </a:r>
            <a:r>
              <a:rPr lang="en-IN" b="1" dirty="0">
                <a:solidFill>
                  <a:srgbClr val="3333FF"/>
                </a:solidFill>
              </a:rPr>
              <a:t> </a:t>
            </a:r>
            <a:r>
              <a:rPr lang="en-IN" dirty="0">
                <a:solidFill>
                  <a:srgbClr val="3333FF"/>
                </a:solidFill>
              </a:rPr>
              <a:t>− </a:t>
            </a:r>
            <a:r>
              <a:rPr lang="en-IN" i="1" dirty="0">
                <a:solidFill>
                  <a:srgbClr val="3333FF"/>
                </a:solidFill>
              </a:rPr>
              <a:t>b </a:t>
            </a:r>
            <a:r>
              <a:rPr lang="en-IN" dirty="0">
                <a:solidFill>
                  <a:srgbClr val="3333FF"/>
                </a:solidFill>
              </a:rPr>
              <a:t>= 0</a:t>
            </a:r>
            <a:endParaRPr lang="en-IN" i="1" dirty="0">
              <a:solidFill>
                <a:srgbClr val="3333FF"/>
              </a:solidFill>
            </a:endParaRPr>
          </a:p>
          <a:p>
            <a:endParaRPr lang="en-IN" i="1" dirty="0">
              <a:solidFill>
                <a:srgbClr val="3333FF"/>
              </a:solidFill>
            </a:endParaRPr>
          </a:p>
          <a:p>
            <a:pPr marL="0" indent="0">
              <a:buNone/>
            </a:pPr>
            <a:r>
              <a:rPr lang="en-US" dirty="0"/>
              <a:t>where the expression </a:t>
            </a:r>
            <a:r>
              <a:rPr lang="en-US" b="1" dirty="0" err="1"/>
              <a:t>wx</a:t>
            </a:r>
            <a:r>
              <a:rPr lang="en-US" b="1" dirty="0"/>
              <a:t> </a:t>
            </a:r>
          </a:p>
          <a:p>
            <a:pPr marL="0" indent="0">
              <a:buNone/>
            </a:pPr>
            <a:r>
              <a:rPr lang="en-US" dirty="0"/>
              <a:t>means </a:t>
            </a:r>
            <a:r>
              <a:rPr lang="en-US" i="1" dirty="0"/>
              <a:t>w</a:t>
            </a:r>
            <a:r>
              <a:rPr lang="en-US" baseline="30000" dirty="0"/>
              <a:t>(1)</a:t>
            </a:r>
            <a:r>
              <a:rPr lang="en-US" i="1" dirty="0"/>
              <a:t>x</a:t>
            </a:r>
            <a:r>
              <a:rPr lang="en-US" baseline="30000" dirty="0"/>
              <a:t>(1)</a:t>
            </a:r>
            <a:r>
              <a:rPr lang="en-US" dirty="0"/>
              <a:t>+ </a:t>
            </a:r>
            <a:r>
              <a:rPr lang="en-US" i="1" dirty="0"/>
              <a:t>w</a:t>
            </a:r>
            <a:r>
              <a:rPr lang="en-US" baseline="30000" dirty="0"/>
              <a:t>(2)</a:t>
            </a:r>
            <a:r>
              <a:rPr lang="en-US" i="1" dirty="0"/>
              <a:t>x</a:t>
            </a:r>
            <a:r>
              <a:rPr lang="en-US" baseline="30000" dirty="0"/>
              <a:t>(2)</a:t>
            </a:r>
            <a:r>
              <a:rPr lang="en-US" dirty="0"/>
              <a:t> + </a:t>
            </a:r>
            <a:r>
              <a:rPr lang="en-US" i="1" dirty="0"/>
              <a:t>. . . </a:t>
            </a:r>
            <a:r>
              <a:rPr lang="en-US" dirty="0"/>
              <a:t>+ </a:t>
            </a:r>
            <a:r>
              <a:rPr lang="en-US" i="1" dirty="0"/>
              <a:t>w</a:t>
            </a:r>
            <a:r>
              <a:rPr lang="en-US" baseline="30000" dirty="0"/>
              <a:t>(D)</a:t>
            </a:r>
            <a:r>
              <a:rPr lang="en-US" i="1" dirty="0"/>
              <a:t>x</a:t>
            </a:r>
            <a:r>
              <a:rPr lang="en-US" baseline="30000" dirty="0"/>
              <a:t>(D</a:t>
            </a:r>
          </a:p>
          <a:p>
            <a:pPr marL="0" indent="0">
              <a:buNone/>
            </a:pPr>
            <a:r>
              <a:rPr lang="en-US" sz="2000" i="1" dirty="0"/>
              <a:t>D </a:t>
            </a:r>
            <a:r>
              <a:rPr lang="en-US" sz="2000" dirty="0"/>
              <a:t>is the number of dimensions of the feature vector </a:t>
            </a:r>
            <a:r>
              <a:rPr lang="en-US" sz="2000" b="1" dirty="0"/>
              <a:t>x</a:t>
            </a:r>
            <a:r>
              <a:rPr lang="en-US" sz="2000" dirty="0"/>
              <a:t>.</a:t>
            </a:r>
            <a:endParaRPr lang="en-IN" sz="2000" dirty="0">
              <a:solidFill>
                <a:srgbClr val="3333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6147428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4000"/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Linear Regression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28650" y="1690689"/>
            <a:ext cx="78867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We have a collection of labeled examples </a:t>
            </a:r>
          </a:p>
          <a:p>
            <a:pPr marL="0" indent="0">
              <a:buNone/>
            </a:pPr>
            <a:r>
              <a:rPr lang="en-US" dirty="0"/>
              <a:t>where </a:t>
            </a:r>
            <a:r>
              <a:rPr lang="en-US" i="1" dirty="0"/>
              <a:t>N </a:t>
            </a:r>
            <a:r>
              <a:rPr lang="en-US" dirty="0"/>
              <a:t>is the size of the collection</a:t>
            </a:r>
          </a:p>
          <a:p>
            <a:pPr marL="0" indent="0">
              <a:buNone/>
            </a:pPr>
            <a:r>
              <a:rPr lang="en-US" sz="2000" b="1" dirty="0"/>
              <a:t>x</a:t>
            </a:r>
            <a:r>
              <a:rPr lang="en-US" sz="2000" i="1" dirty="0"/>
              <a:t>i </a:t>
            </a:r>
            <a:r>
              <a:rPr lang="en-US" sz="2000" dirty="0"/>
              <a:t>is the </a:t>
            </a:r>
            <a:r>
              <a:rPr lang="en-US" sz="2000" i="1" dirty="0"/>
              <a:t>D</a:t>
            </a:r>
            <a:r>
              <a:rPr lang="en-US" sz="2000" dirty="0"/>
              <a:t>-dimensional feature vector of example </a:t>
            </a:r>
            <a:r>
              <a:rPr lang="en-US" sz="2000" i="1" dirty="0" err="1"/>
              <a:t>i</a:t>
            </a:r>
            <a:r>
              <a:rPr lang="en-US" sz="2000" i="1" dirty="0"/>
              <a:t> </a:t>
            </a:r>
            <a:r>
              <a:rPr lang="en-US" sz="2000" dirty="0"/>
              <a:t>= 1</a:t>
            </a:r>
            <a:r>
              <a:rPr lang="en-US" sz="2000" i="1" dirty="0"/>
              <a:t>, . . . ,N</a:t>
            </a:r>
            <a:r>
              <a:rPr lang="en-US" sz="2000" dirty="0"/>
              <a:t>,  </a:t>
            </a:r>
            <a:r>
              <a:rPr lang="en-US" sz="2000" i="1" dirty="0"/>
              <a:t>y</a:t>
            </a:r>
            <a:r>
              <a:rPr lang="en-US" sz="2000" i="1" baseline="30000" dirty="0"/>
              <a:t>i </a:t>
            </a:r>
            <a:r>
              <a:rPr lang="en-US" sz="2000" dirty="0"/>
              <a:t>is a real-valued target </a:t>
            </a:r>
            <a:r>
              <a:rPr lang="en-IN" sz="2000" dirty="0"/>
              <a:t>and every feature </a:t>
            </a:r>
            <a:r>
              <a:rPr lang="en-IN" sz="2000" i="1" dirty="0"/>
              <a:t>x</a:t>
            </a:r>
            <a:r>
              <a:rPr lang="en-IN" sz="2000" baseline="30000" dirty="0"/>
              <a:t>(</a:t>
            </a:r>
            <a:r>
              <a:rPr lang="en-IN" sz="2000" i="1" baseline="30000" dirty="0"/>
              <a:t>j</a:t>
            </a:r>
            <a:r>
              <a:rPr lang="en-IN" sz="2000" baseline="30000" dirty="0"/>
              <a:t>)</a:t>
            </a:r>
            <a:r>
              <a:rPr lang="en-IN" sz="2000" dirty="0"/>
              <a:t> </a:t>
            </a:r>
            <a:r>
              <a:rPr lang="en-US" sz="2000" i="1" dirty="0" err="1"/>
              <a:t>i</a:t>
            </a:r>
            <a:r>
              <a:rPr lang="en-US" sz="2000" i="1" dirty="0"/>
              <a:t> </a:t>
            </a:r>
            <a:r>
              <a:rPr lang="en-US" sz="2000" dirty="0"/>
              <a:t>, </a:t>
            </a:r>
            <a:r>
              <a:rPr lang="en-US" sz="2000" i="1" dirty="0"/>
              <a:t>j </a:t>
            </a:r>
            <a:r>
              <a:rPr lang="en-US" sz="2000" dirty="0"/>
              <a:t>= 1</a:t>
            </a:r>
            <a:r>
              <a:rPr lang="en-US" sz="2000" i="1" dirty="0"/>
              <a:t>, . . . ,D</a:t>
            </a:r>
            <a:r>
              <a:rPr lang="en-US" sz="2000" dirty="0"/>
              <a:t>, is also a real number.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3333FF"/>
                </a:solidFill>
              </a:rPr>
              <a:t>We want to build a model </a:t>
            </a:r>
            <a:r>
              <a:rPr lang="en-US" i="1" dirty="0">
                <a:solidFill>
                  <a:srgbClr val="3333FF"/>
                </a:solidFill>
              </a:rPr>
              <a:t>                  </a:t>
            </a:r>
            <a:r>
              <a:rPr lang="en-US" dirty="0">
                <a:solidFill>
                  <a:srgbClr val="3333FF"/>
                </a:solidFill>
              </a:rPr>
              <a:t>as a linear combination of features of example </a:t>
            </a:r>
            <a:r>
              <a:rPr lang="en-US" b="1" dirty="0">
                <a:solidFill>
                  <a:srgbClr val="3333FF"/>
                </a:solidFill>
              </a:rPr>
              <a:t>x</a:t>
            </a:r>
            <a:r>
              <a:rPr lang="en-US" dirty="0"/>
              <a:t>:</a:t>
            </a: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09047215"/>
              </p:ext>
            </p:extLst>
          </p:nvPr>
        </p:nvGraphicFramePr>
        <p:xfrm>
          <a:off x="6664311" y="1639173"/>
          <a:ext cx="1721654" cy="6260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698400" imgH="253800" progId="Equation.3">
                  <p:embed/>
                </p:oleObj>
              </mc:Choice>
              <mc:Fallback>
                <p:oleObj name="Equation" r:id="rId3" imgW="698400" imgH="253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664311" y="1639173"/>
                        <a:ext cx="1721654" cy="6260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90116703"/>
              </p:ext>
            </p:extLst>
          </p:nvPr>
        </p:nvGraphicFramePr>
        <p:xfrm>
          <a:off x="3265510" y="4943967"/>
          <a:ext cx="2338156" cy="555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015920" imgH="241200" progId="Equation.3">
                  <p:embed/>
                </p:oleObj>
              </mc:Choice>
              <mc:Fallback>
                <p:oleObj name="Equation" r:id="rId5" imgW="1015920" imgH="241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265510" y="4943967"/>
                        <a:ext cx="2338156" cy="5553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60670884"/>
              </p:ext>
            </p:extLst>
          </p:nvPr>
        </p:nvGraphicFramePr>
        <p:xfrm>
          <a:off x="4536583" y="3763983"/>
          <a:ext cx="1207394" cy="6372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457200" imgH="241200" progId="Equation.3">
                  <p:embed/>
                </p:oleObj>
              </mc:Choice>
              <mc:Fallback>
                <p:oleObj name="Equation" r:id="rId7" imgW="457200" imgH="241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536583" y="3763983"/>
                        <a:ext cx="1207394" cy="637236"/>
                      </a:xfrm>
                      <a:prstGeom prst="rect">
                        <a:avLst/>
                      </a:prstGeom>
                      <a:solidFill>
                        <a:srgbClr val="FF5050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57567130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Linear Regression</a:t>
            </a:r>
          </a:p>
        </p:txBody>
      </p:sp>
      <p:pic>
        <p:nvPicPr>
          <p:cNvPr id="1026" name="Picture 2" descr="Image for pos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4150" y="1188813"/>
            <a:ext cx="3724275" cy="2743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17000294"/>
              </p:ext>
            </p:extLst>
          </p:nvPr>
        </p:nvGraphicFramePr>
        <p:xfrm>
          <a:off x="1403797" y="3499573"/>
          <a:ext cx="2641466" cy="8648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736560" imgH="241200" progId="Equation.3">
                  <p:embed/>
                </p:oleObj>
              </mc:Choice>
              <mc:Fallback>
                <p:oleObj name="Equation" r:id="rId3" imgW="736560" imgH="241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403797" y="3499573"/>
                        <a:ext cx="2641466" cy="86488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" name="Straight Arrow Connector 6"/>
          <p:cNvCxnSpPr/>
          <p:nvPr/>
        </p:nvCxnSpPr>
        <p:spPr>
          <a:xfrm flipV="1">
            <a:off x="3760631" y="2807594"/>
            <a:ext cx="2215166" cy="81136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2506249" y="6581001"/>
            <a:ext cx="46936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Images used are for academic purposes. Copyright to the original author</a:t>
            </a:r>
            <a:endParaRPr lang="en-IN" sz="1200" dirty="0"/>
          </a:p>
        </p:txBody>
      </p:sp>
    </p:spTree>
    <p:extLst>
      <p:ext uri="{BB962C8B-B14F-4D97-AF65-F5344CB8AC3E}">
        <p14:creationId xmlns:p14="http://schemas.microsoft.com/office/powerpoint/2010/main" val="1385991440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23913" y="1938843"/>
            <a:ext cx="3420087" cy="4351338"/>
          </a:xfrm>
        </p:spPr>
        <p:txBody>
          <a:bodyPr/>
          <a:lstStyle/>
          <a:p>
            <a:pPr marL="0" indent="0">
              <a:buNone/>
            </a:pPr>
            <a:r>
              <a:rPr lang="en-IN" dirty="0"/>
              <a:t>Minimise</a:t>
            </a:r>
          </a:p>
          <a:p>
            <a:r>
              <a:rPr lang="en-IN" b="1" dirty="0"/>
              <a:t>loss function</a:t>
            </a:r>
          </a:p>
          <a:p>
            <a:r>
              <a:rPr lang="en-IN" b="1" dirty="0"/>
              <a:t>cost function</a:t>
            </a:r>
            <a:r>
              <a:rPr lang="en-IN" dirty="0"/>
              <a:t>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10055"/>
            <a:ext cx="5390831" cy="380787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5876101" y="3693115"/>
                <a:ext cx="2639249" cy="7645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grow m:val="on"/>
                          <m:supHide m:val="on"/>
                          <m:ctrlPr>
                            <a:rPr lang="en-I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IN" i="0">
                              <a:latin typeface="Cambria Math" panose="02040503050406030204" pitchFamily="18" charset="0"/>
                            </a:rPr>
                            <m:t>=1…</m:t>
                          </m:r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  <m:sup/>
                        <m:e>
                          <m:r>
                            <a:rPr lang="en-IN" i="0">
                              <a:latin typeface="Cambria Math" panose="02040503050406030204" pitchFamily="18" charset="0"/>
                            </a:rPr>
                            <m:t> </m:t>
                          </m:r>
                        </m:e>
                      </m:nary>
                      <m:sSup>
                        <m:sSupPr>
                          <m:ctrlPr>
                            <a:rPr lang="en-I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I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I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IN" i="0">
                                      <a:latin typeface="Cambria Math" panose="02040503050406030204" pitchFamily="18" charset="0"/>
                                    </a:rPr>
                                    <m:t>w</m:t>
                                  </m:r>
                                  <m:r>
                                    <a:rPr lang="en-IN" i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IN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I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I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IN" i="0"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b>
                                      <m:r>
                                        <a:rPr lang="en-IN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IN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I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IN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IN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6101" y="3693115"/>
                <a:ext cx="2639249" cy="76456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2506249" y="6581001"/>
            <a:ext cx="46936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Images used are for academic purposes. Copyright to the original author</a:t>
            </a:r>
            <a:endParaRPr lang="en-IN" sz="1200" dirty="0"/>
          </a:p>
        </p:txBody>
      </p:sp>
    </p:spTree>
    <p:extLst>
      <p:ext uri="{BB962C8B-B14F-4D97-AF65-F5344CB8AC3E}">
        <p14:creationId xmlns:p14="http://schemas.microsoft.com/office/powerpoint/2010/main" val="3329885957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3154" y="1920261"/>
            <a:ext cx="5677692" cy="439163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506249" y="6581001"/>
            <a:ext cx="46936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Images used are for academic purposes. Copyright to the original author</a:t>
            </a:r>
            <a:endParaRPr lang="en-IN" sz="1200" dirty="0"/>
          </a:p>
        </p:txBody>
      </p:sp>
    </p:spTree>
    <p:extLst>
      <p:ext uri="{BB962C8B-B14F-4D97-AF65-F5344CB8AC3E}">
        <p14:creationId xmlns:p14="http://schemas.microsoft.com/office/powerpoint/2010/main" val="2023043589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Recall </a:t>
            </a:r>
            <a:r>
              <a:rPr lang="en-IN" sz="2400" dirty="0">
                <a:solidFill>
                  <a:srgbClr val="3333FF"/>
                </a:solidFill>
              </a:rPr>
              <a:t>Linear Regression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28650" y="1690689"/>
            <a:ext cx="78867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3333FF"/>
                </a:solidFill>
              </a:rPr>
              <a:t>We want to build a model </a:t>
            </a:r>
            <a:r>
              <a:rPr lang="en-US" i="1" dirty="0">
                <a:solidFill>
                  <a:srgbClr val="3333FF"/>
                </a:solidFill>
              </a:rPr>
              <a:t>                  </a:t>
            </a:r>
            <a:r>
              <a:rPr lang="en-US" dirty="0">
                <a:solidFill>
                  <a:srgbClr val="3333FF"/>
                </a:solidFill>
              </a:rPr>
              <a:t>as a linear combination of features of example </a:t>
            </a:r>
            <a:r>
              <a:rPr lang="en-US" b="1" dirty="0">
                <a:solidFill>
                  <a:srgbClr val="3333FF"/>
                </a:solidFill>
              </a:rPr>
              <a:t>x</a:t>
            </a:r>
            <a:r>
              <a:rPr lang="en-US" dirty="0"/>
              <a:t>:</a:t>
            </a: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14662729"/>
              </p:ext>
            </p:extLst>
          </p:nvPr>
        </p:nvGraphicFramePr>
        <p:xfrm>
          <a:off x="2750355" y="2738596"/>
          <a:ext cx="2338156" cy="555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015920" imgH="241200" progId="Equation.3">
                  <p:embed/>
                </p:oleObj>
              </mc:Choice>
              <mc:Fallback>
                <p:oleObj name="Equation" r:id="rId2" imgW="1015920" imgH="241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750355" y="2738596"/>
                        <a:ext cx="2338156" cy="5553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84505056"/>
              </p:ext>
            </p:extLst>
          </p:nvPr>
        </p:nvGraphicFramePr>
        <p:xfrm>
          <a:off x="4778062" y="1690689"/>
          <a:ext cx="938584" cy="4953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457200" imgH="241200" progId="Equation.3">
                  <p:embed/>
                </p:oleObj>
              </mc:Choice>
              <mc:Fallback>
                <p:oleObj name="Equation" r:id="rId4" imgW="457200" imgH="241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778062" y="1690689"/>
                        <a:ext cx="938584" cy="495364"/>
                      </a:xfrm>
                      <a:prstGeom prst="rect">
                        <a:avLst/>
                      </a:prstGeom>
                      <a:solidFill>
                        <a:srgbClr val="FF5050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/>
          <p:cNvSpPr/>
          <p:nvPr/>
        </p:nvSpPr>
        <p:spPr>
          <a:xfrm>
            <a:off x="4031087" y="2738596"/>
            <a:ext cx="1216267" cy="555312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61629694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Recall </a:t>
            </a:r>
            <a:r>
              <a:rPr lang="en-IN" sz="2400" dirty="0">
                <a:solidFill>
                  <a:srgbClr val="3333FF"/>
                </a:solidFill>
              </a:rPr>
              <a:t>Linear Regression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28650" y="1690689"/>
            <a:ext cx="78867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3333FF"/>
                </a:solidFill>
              </a:rPr>
              <a:t>We want to build a model </a:t>
            </a:r>
            <a:r>
              <a:rPr lang="en-US" i="1" dirty="0">
                <a:solidFill>
                  <a:srgbClr val="3333FF"/>
                </a:solidFill>
              </a:rPr>
              <a:t>                  </a:t>
            </a:r>
            <a:r>
              <a:rPr lang="en-US" dirty="0">
                <a:solidFill>
                  <a:srgbClr val="3333FF"/>
                </a:solidFill>
              </a:rPr>
              <a:t>as a linear combination of features of example </a:t>
            </a:r>
            <a:r>
              <a:rPr lang="en-US" b="1" dirty="0">
                <a:solidFill>
                  <a:srgbClr val="3333FF"/>
                </a:solidFill>
              </a:rPr>
              <a:t>x</a:t>
            </a:r>
            <a:r>
              <a:rPr lang="en-US" dirty="0"/>
              <a:t>:</a:t>
            </a: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14662729"/>
              </p:ext>
            </p:extLst>
          </p:nvPr>
        </p:nvGraphicFramePr>
        <p:xfrm>
          <a:off x="2750355" y="2738596"/>
          <a:ext cx="2338156" cy="555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015920" imgH="241200" progId="Equation.3">
                  <p:embed/>
                </p:oleObj>
              </mc:Choice>
              <mc:Fallback>
                <p:oleObj name="Equation" r:id="rId2" imgW="1015920" imgH="241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750355" y="2738596"/>
                        <a:ext cx="2338156" cy="5553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84505056"/>
              </p:ext>
            </p:extLst>
          </p:nvPr>
        </p:nvGraphicFramePr>
        <p:xfrm>
          <a:off x="4778062" y="1690689"/>
          <a:ext cx="938584" cy="4953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457200" imgH="241200" progId="Equation.3">
                  <p:embed/>
                </p:oleObj>
              </mc:Choice>
              <mc:Fallback>
                <p:oleObj name="Equation" r:id="rId4" imgW="457200" imgH="241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778062" y="1690689"/>
                        <a:ext cx="938584" cy="495364"/>
                      </a:xfrm>
                      <a:prstGeom prst="rect">
                        <a:avLst/>
                      </a:prstGeom>
                      <a:solidFill>
                        <a:srgbClr val="FF5050"/>
                      </a:solidFill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1727137" y="4602548"/>
                <a:ext cx="3520217" cy="104701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32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IN" sz="3200" i="0">
                              <a:latin typeface="Cambria Math" panose="02040503050406030204" pitchFamily="18" charset="0"/>
                            </a:rPr>
                            <m:t>w</m:t>
                          </m:r>
                          <m:r>
                            <a:rPr lang="en-IN" sz="320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IN" sz="3200" i="1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en-IN" sz="3200" i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IN" sz="3200" i="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IN" sz="3200" i="0">
                          <a:latin typeface="Cambria Math" panose="02040503050406030204" pitchFamily="18" charset="0"/>
                        </a:rPr>
                        <m:t>)</m:t>
                      </m:r>
                      <m:limUpp>
                        <m:limUppPr>
                          <m:ctrlPr>
                            <a:rPr lang="en-IN" sz="3200" i="1">
                              <a:latin typeface="Cambria Math" panose="02040503050406030204" pitchFamily="18" charset="0"/>
                            </a:rPr>
                          </m:ctrlPr>
                        </m:limUppPr>
                        <m:e>
                          <m:r>
                            <a:rPr lang="en-IN" sz="3200" i="0">
                              <a:latin typeface="Cambria Math" panose="02040503050406030204" pitchFamily="18" charset="0"/>
                            </a:rPr>
                            <m:t>=</m:t>
                          </m:r>
                        </m:e>
                        <m:lim>
                          <m:r>
                            <m:rPr>
                              <m:nor/>
                            </m:rPr>
                            <a:rPr lang="en-IN" sz="32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IN" sz="3200" i="1">
                              <a:latin typeface="Cambria Math" panose="02040503050406030204" pitchFamily="18" charset="0"/>
                            </a:rPr>
                            <m:t>def</m:t>
                          </m:r>
                          <m:r>
                            <m:rPr>
                              <m:nor/>
                            </m:rPr>
                            <a:rPr lang="en-IN" sz="3200" i="1">
                              <a:latin typeface="Cambria Math" panose="02040503050406030204" pitchFamily="18" charset="0"/>
                            </a:rPr>
                            <m:t> </m:t>
                          </m:r>
                        </m:lim>
                      </m:limUpp>
                      <m:f>
                        <m:fPr>
                          <m:ctrlPr>
                            <a:rPr lang="en-IN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3200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3200" i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IN" sz="3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sz="32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d>
                                <m:dPr>
                                  <m:begChr m:val=""/>
                                  <m:ctrlPr>
                                    <a:rPr lang="en-IN" sz="3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IN" sz="3200" i="0">
                                      <a:latin typeface="Cambria Math" panose="02040503050406030204" pitchFamily="18" charset="0"/>
                                    </a:rPr>
                                    <m:t>−(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IN" sz="3200" i="0">
                                      <a:latin typeface="Cambria Math" panose="02040503050406030204" pitchFamily="18" charset="0"/>
                                    </a:rPr>
                                    <m:t>wx</m:t>
                                  </m:r>
                                  <m:r>
                                    <a:rPr lang="en-IN" sz="3200" i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IN" sz="32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d>
                            </m:sup>
                          </m:sSup>
                        </m:den>
                      </m:f>
                    </m:oMath>
                  </m:oMathPara>
                </a14:m>
                <a:endParaRPr lang="en-IN" sz="3200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7137" y="4602548"/>
                <a:ext cx="3520217" cy="1047018"/>
              </a:xfrm>
              <a:prstGeom prst="rect">
                <a:avLst/>
              </a:prstGeom>
              <a:blipFill rotWithShape="0">
                <a:blip r:embed="rId7"/>
                <a:stretch>
                  <a:fillRect r="-2768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/>
          <p:cNvSpPr/>
          <p:nvPr/>
        </p:nvSpPr>
        <p:spPr>
          <a:xfrm>
            <a:off x="4031087" y="2738596"/>
            <a:ext cx="1216267" cy="555312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5088511" y="3293908"/>
            <a:ext cx="628135" cy="1947793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7642944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Recall </a:t>
            </a:r>
            <a:r>
              <a:rPr lang="en-IN" sz="2400" dirty="0">
                <a:solidFill>
                  <a:srgbClr val="3333FF"/>
                </a:solidFill>
              </a:rPr>
              <a:t>Linear Regression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28650" y="1690689"/>
            <a:ext cx="78867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3333FF"/>
                </a:solidFill>
              </a:rPr>
              <a:t>We want to build a model </a:t>
            </a:r>
            <a:r>
              <a:rPr lang="en-US" i="1" dirty="0">
                <a:solidFill>
                  <a:srgbClr val="3333FF"/>
                </a:solidFill>
              </a:rPr>
              <a:t>                  </a:t>
            </a:r>
            <a:r>
              <a:rPr lang="en-US" dirty="0">
                <a:solidFill>
                  <a:srgbClr val="3333FF"/>
                </a:solidFill>
              </a:rPr>
              <a:t>as a linear combination of features of example </a:t>
            </a:r>
            <a:r>
              <a:rPr lang="en-US" b="1" dirty="0">
                <a:solidFill>
                  <a:srgbClr val="3333FF"/>
                </a:solidFill>
              </a:rPr>
              <a:t>x</a:t>
            </a:r>
            <a:r>
              <a:rPr lang="en-US" dirty="0"/>
              <a:t>:</a:t>
            </a: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14662729"/>
              </p:ext>
            </p:extLst>
          </p:nvPr>
        </p:nvGraphicFramePr>
        <p:xfrm>
          <a:off x="2750355" y="2738596"/>
          <a:ext cx="2338156" cy="555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015920" imgH="241200" progId="Equation.3">
                  <p:embed/>
                </p:oleObj>
              </mc:Choice>
              <mc:Fallback>
                <p:oleObj name="Equation" r:id="rId2" imgW="1015920" imgH="241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750355" y="2738596"/>
                        <a:ext cx="2338156" cy="5553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84505056"/>
              </p:ext>
            </p:extLst>
          </p:nvPr>
        </p:nvGraphicFramePr>
        <p:xfrm>
          <a:off x="4778062" y="1690689"/>
          <a:ext cx="938584" cy="4953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457200" imgH="241200" progId="Equation.3">
                  <p:embed/>
                </p:oleObj>
              </mc:Choice>
              <mc:Fallback>
                <p:oleObj name="Equation" r:id="rId4" imgW="457200" imgH="241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778062" y="1690689"/>
                        <a:ext cx="938584" cy="495364"/>
                      </a:xfrm>
                      <a:prstGeom prst="rect">
                        <a:avLst/>
                      </a:prstGeom>
                      <a:solidFill>
                        <a:srgbClr val="FF5050"/>
                      </a:solidFill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1727137" y="4602548"/>
                <a:ext cx="3520217" cy="104701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32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IN" sz="3200" i="0">
                              <a:latin typeface="Cambria Math" panose="02040503050406030204" pitchFamily="18" charset="0"/>
                            </a:rPr>
                            <m:t>w</m:t>
                          </m:r>
                          <m:r>
                            <a:rPr lang="en-IN" sz="320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IN" sz="3200" i="1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en-IN" sz="3200" i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IN" sz="3200" i="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IN" sz="3200" i="0">
                          <a:latin typeface="Cambria Math" panose="02040503050406030204" pitchFamily="18" charset="0"/>
                        </a:rPr>
                        <m:t>)</m:t>
                      </m:r>
                      <m:limUpp>
                        <m:limUppPr>
                          <m:ctrlPr>
                            <a:rPr lang="en-IN" sz="3200" i="1">
                              <a:latin typeface="Cambria Math" panose="02040503050406030204" pitchFamily="18" charset="0"/>
                            </a:rPr>
                          </m:ctrlPr>
                        </m:limUppPr>
                        <m:e>
                          <m:r>
                            <a:rPr lang="en-IN" sz="3200" i="0">
                              <a:latin typeface="Cambria Math" panose="02040503050406030204" pitchFamily="18" charset="0"/>
                            </a:rPr>
                            <m:t>=</m:t>
                          </m:r>
                        </m:e>
                        <m:lim>
                          <m:r>
                            <m:rPr>
                              <m:nor/>
                            </m:rPr>
                            <a:rPr lang="en-IN" sz="32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IN" sz="3200" i="1">
                              <a:latin typeface="Cambria Math" panose="02040503050406030204" pitchFamily="18" charset="0"/>
                            </a:rPr>
                            <m:t>def</m:t>
                          </m:r>
                          <m:r>
                            <m:rPr>
                              <m:nor/>
                            </m:rPr>
                            <a:rPr lang="en-IN" sz="3200" i="1">
                              <a:latin typeface="Cambria Math" panose="02040503050406030204" pitchFamily="18" charset="0"/>
                            </a:rPr>
                            <m:t> </m:t>
                          </m:r>
                        </m:lim>
                      </m:limUpp>
                      <m:f>
                        <m:fPr>
                          <m:ctrlPr>
                            <a:rPr lang="en-IN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3200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3200" i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IN" sz="3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sz="32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d>
                                <m:dPr>
                                  <m:begChr m:val=""/>
                                  <m:ctrlPr>
                                    <a:rPr lang="en-IN" sz="3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IN" sz="3200" i="0">
                                      <a:latin typeface="Cambria Math" panose="02040503050406030204" pitchFamily="18" charset="0"/>
                                    </a:rPr>
                                    <m:t>−(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IN" sz="3200" i="0">
                                      <a:latin typeface="Cambria Math" panose="02040503050406030204" pitchFamily="18" charset="0"/>
                                    </a:rPr>
                                    <m:t>wx</m:t>
                                  </m:r>
                                  <m:r>
                                    <a:rPr lang="en-IN" sz="3200" i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IN" sz="32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d>
                            </m:sup>
                          </m:sSup>
                        </m:den>
                      </m:f>
                    </m:oMath>
                  </m:oMathPara>
                </a14:m>
                <a:endParaRPr lang="en-IN" sz="3200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7137" y="4602548"/>
                <a:ext cx="3520217" cy="1047018"/>
              </a:xfrm>
              <a:prstGeom prst="rect">
                <a:avLst/>
              </a:prstGeom>
              <a:blipFill rotWithShape="0">
                <a:blip r:embed="rId7"/>
                <a:stretch>
                  <a:fillRect r="-2768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/>
          <p:cNvSpPr/>
          <p:nvPr/>
        </p:nvSpPr>
        <p:spPr>
          <a:xfrm>
            <a:off x="4031087" y="2738596"/>
            <a:ext cx="1216267" cy="555312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5088511" y="3293908"/>
            <a:ext cx="628135" cy="1947793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4963176" y="5832566"/>
            <a:ext cx="29235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800" dirty="0">
                <a:solidFill>
                  <a:srgbClr val="3333FF"/>
                </a:solidFill>
              </a:rPr>
              <a:t>Logistic Regression</a:t>
            </a:r>
          </a:p>
        </p:txBody>
      </p:sp>
    </p:spTree>
    <p:extLst>
      <p:ext uri="{BB962C8B-B14F-4D97-AF65-F5344CB8AC3E}">
        <p14:creationId xmlns:p14="http://schemas.microsoft.com/office/powerpoint/2010/main" val="7558599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7545" y="1758156"/>
            <a:ext cx="6505575" cy="44862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606085" y="2511380"/>
            <a:ext cx="1380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Science</a:t>
            </a:r>
            <a:endParaRPr lang="en-IN" dirty="0"/>
          </a:p>
        </p:txBody>
      </p:sp>
      <p:sp>
        <p:nvSpPr>
          <p:cNvPr id="6" name="TextBox 5"/>
          <p:cNvSpPr txBox="1"/>
          <p:nvPr/>
        </p:nvSpPr>
        <p:spPr>
          <a:xfrm>
            <a:off x="3142445" y="4539160"/>
            <a:ext cx="9272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ML</a:t>
            </a:r>
            <a:endParaRPr lang="en-IN" dirty="0"/>
          </a:p>
        </p:txBody>
      </p:sp>
      <p:sp>
        <p:nvSpPr>
          <p:cNvPr id="7" name="TextBox 6"/>
          <p:cNvSpPr txBox="1"/>
          <p:nvPr/>
        </p:nvSpPr>
        <p:spPr>
          <a:xfrm>
            <a:off x="2506249" y="6581001"/>
            <a:ext cx="43858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images used are for academic purpose. Copyright to original author</a:t>
            </a:r>
            <a:endParaRPr lang="en-IN" sz="1200" dirty="0"/>
          </a:p>
        </p:txBody>
      </p:sp>
    </p:spTree>
    <p:extLst>
      <p:ext uri="{BB962C8B-B14F-4D97-AF65-F5344CB8AC3E}">
        <p14:creationId xmlns:p14="http://schemas.microsoft.com/office/powerpoint/2010/main" val="140016298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2CD0A-E773-8DA2-5D88-F284BE2B3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9F92BAD-EC6A-4F58-A2D2-919DF49C69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589" y="2498116"/>
            <a:ext cx="8287557" cy="3551810"/>
          </a:xfrm>
        </p:spPr>
      </p:pic>
    </p:spTree>
    <p:extLst>
      <p:ext uri="{BB962C8B-B14F-4D97-AF65-F5344CB8AC3E}">
        <p14:creationId xmlns:p14="http://schemas.microsoft.com/office/powerpoint/2010/main" val="2352397669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4F54702F-CFAD-B645-5D6F-D954E6DD325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83521778"/>
                  </p:ext>
                </p:extLst>
              </p:nvPr>
            </p:nvGraphicFramePr>
            <p:xfrm>
              <a:off x="265961" y="1782042"/>
              <a:ext cx="8612077" cy="3640562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744578">
                      <a:extLst>
                        <a:ext uri="{9D8B030D-6E8A-4147-A177-3AD203B41FA5}">
                          <a16:colId xmlns:a16="http://schemas.microsoft.com/office/drawing/2014/main" val="4194377358"/>
                        </a:ext>
                      </a:extLst>
                    </a:gridCol>
                    <a:gridCol w="2529416">
                      <a:extLst>
                        <a:ext uri="{9D8B030D-6E8A-4147-A177-3AD203B41FA5}">
                          <a16:colId xmlns:a16="http://schemas.microsoft.com/office/drawing/2014/main" val="1620598382"/>
                        </a:ext>
                      </a:extLst>
                    </a:gridCol>
                    <a:gridCol w="4338083">
                      <a:extLst>
                        <a:ext uri="{9D8B030D-6E8A-4147-A177-3AD203B41FA5}">
                          <a16:colId xmlns:a16="http://schemas.microsoft.com/office/drawing/2014/main" val="3466501428"/>
                        </a:ext>
                      </a:extLst>
                    </a:gridCol>
                  </a:tblGrid>
                  <a:tr h="438622">
                    <a:tc>
                      <a:txBody>
                        <a:bodyPr/>
                        <a:lstStyle/>
                        <a:p>
                          <a:pPr>
                            <a:lnSpc>
                              <a:spcPts val="1200"/>
                            </a:lnSpc>
                            <a:spcAft>
                              <a:spcPts val="600"/>
                            </a:spcAft>
                          </a:pPr>
                          <a:r>
                            <a:rPr lang="en-US" sz="1400" dirty="0">
                              <a:effectLst/>
                            </a:rPr>
                            <a:t> </a:t>
                          </a:r>
                          <a:endParaRPr lang="en-IN" sz="1400" dirty="0">
                            <a:effectLst/>
                            <a:latin typeface="Georgia" panose="02040502050405020303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01600" marR="101600" marT="50800" marB="5080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200"/>
                            </a:lnSpc>
                            <a:spcAft>
                              <a:spcPts val="60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Linear Regression</a:t>
                          </a:r>
                          <a:endParaRPr lang="en-IN" sz="1400">
                            <a:effectLst/>
                            <a:latin typeface="Georgia" panose="02040502050405020303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01600" marR="101600" marT="50800" marB="5080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200"/>
                            </a:lnSpc>
                            <a:spcAft>
                              <a:spcPts val="60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Logistic Regression</a:t>
                          </a:r>
                          <a:endParaRPr lang="en-IN" sz="1400">
                            <a:effectLst/>
                            <a:latin typeface="Georgia" panose="02040502050405020303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01600" marR="101600" marT="50800" marB="50800"/>
                    </a:tc>
                    <a:extLst>
                      <a:ext uri="{0D108BD9-81ED-4DB2-BD59-A6C34878D82A}">
                        <a16:rowId xmlns:a16="http://schemas.microsoft.com/office/drawing/2014/main" val="2620589543"/>
                      </a:ext>
                    </a:extLst>
                  </a:tr>
                  <a:tr h="701795">
                    <a:tc>
                      <a:txBody>
                        <a:bodyPr/>
                        <a:lstStyle/>
                        <a:p>
                          <a:pPr>
                            <a:lnSpc>
                              <a:spcPts val="1200"/>
                            </a:lnSpc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m>
                                  <m:mPr>
                                    <m:plcHide m:val="on"/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IN" sz="1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/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n-US" sz="1400">
                                          <a:effectLst/>
                                        </a:rPr>
                                        <m:t> 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 lang="en-US" sz="1400">
                                          <a:effectLst/>
                                        </a:rPr>
                                        <m:t>Response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 lang="en-US" sz="1400">
                                          <a:effectLst/>
                                        </a:rPr>
                                        <m:t> </m:t>
                                      </m:r>
                                    </m:e>
                                  </m:mr>
                                  <m:mr>
                                    <m:e/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n-US" sz="1400">
                                          <a:effectLst/>
                                        </a:rPr>
                                        <m:t> 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 lang="en-US" sz="1400">
                                          <a:effectLst/>
                                        </a:rPr>
                                        <m:t>Variable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 lang="en-US" sz="1400">
                                          <a:effectLst/>
                                        </a:rPr>
                                        <m:t> </m:t>
                                      </m:r>
                                    </m:e>
                                  </m:mr>
                                </m:m>
                              </m:oMath>
                            </m:oMathPara>
                          </a14:m>
                          <a:endParaRPr lang="en-IN" sz="1400">
                            <a:effectLst/>
                            <a:latin typeface="Georgia" panose="02040502050405020303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01600" marR="101600" marT="50800" marB="5080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200"/>
                            </a:lnSpc>
                            <a:spcAft>
                              <a:spcPts val="60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Continuous (e.g. price, age, height, distance)</a:t>
                          </a:r>
                          <a:endParaRPr lang="en-IN" sz="1400">
                            <a:effectLst/>
                            <a:latin typeface="Georgia" panose="02040502050405020303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01600" marR="101600" marT="50800" marB="5080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ts val="1200"/>
                            </a:lnSpc>
                            <a:spcAft>
                              <a:spcPts val="60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Categorical (yes/no, male/female, win/not win)</a:t>
                          </a:r>
                          <a:endParaRPr lang="en-IN" sz="1400">
                            <a:effectLst/>
                            <a:latin typeface="Georgia" panose="02040502050405020303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01600" marR="101600" marT="50800" marB="50800" anchor="ctr"/>
                    </a:tc>
                    <a:extLst>
                      <a:ext uri="{0D108BD9-81ED-4DB2-BD59-A6C34878D82A}">
                        <a16:rowId xmlns:a16="http://schemas.microsoft.com/office/drawing/2014/main" val="646033354"/>
                      </a:ext>
                    </a:extLst>
                  </a:tr>
                  <a:tr h="964968">
                    <a:tc>
                      <a:txBody>
                        <a:bodyPr/>
                        <a:lstStyle/>
                        <a:p>
                          <a:pPr>
                            <a:lnSpc>
                              <a:spcPts val="1200"/>
                            </a:lnSpc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m>
                                  <m:mPr>
                                    <m:plcHide m:val="on"/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IN" sz="1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n-US" sz="1400">
                                          <a:effectLst/>
                                        </a:rPr>
                                        <m:t> 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 lang="en-US" sz="1400">
                                          <a:effectLst/>
                                        </a:rPr>
                                        <m:t>Equation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 lang="en-US" sz="1400">
                                          <a:effectLst/>
                                        </a:rPr>
                                        <m:t> 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 lang="en-US" sz="1400">
                                          <a:effectLst/>
                                        </a:rPr>
                                        <m:t>Used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 lang="en-US" sz="1400">
                                          <a:effectLst/>
                                        </a:rPr>
                                        <m:t> </m:t>
                                      </m:r>
                                    </m:e>
                                  </m:mr>
                                </m:m>
                              </m:oMath>
                            </m:oMathPara>
                          </a14:m>
                          <a:endParaRPr lang="en-IN" sz="1400">
                            <a:effectLst/>
                            <a:latin typeface="Georgia" panose="02040502050405020303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01600" marR="101600" marT="50800" marB="50800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ts val="1200"/>
                            </a:lnSpc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>
                                    <a:effectLst/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  <m:r>
                                  <a:rPr lang="en-US" sz="140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IN" sz="1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US" sz="1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sz="1400"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IN" sz="1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US" sz="1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IN" sz="1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1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400"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IN" sz="1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US" sz="1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IN" sz="1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1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1400">
                                    <a:effectLst/>
                                    <a:latin typeface="Cambria Math" panose="02040503050406030204" pitchFamily="18" charset="0"/>
                                  </a:rPr>
                                  <m:t>+…</m:t>
                                </m:r>
                              </m:oMath>
                            </m:oMathPara>
                          </a14:m>
                          <a:endParaRPr lang="en-IN" sz="1400">
                            <a:effectLst/>
                            <a:latin typeface="Georgia" panose="02040502050405020303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01600" marR="101600" marT="50800" marB="50800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ts val="1200"/>
                            </a:lnSpc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>
                                    <a:effectLst/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en-US" sz="1400">
                                    <a:effectLst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400">
                                    <a:effectLst/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  <m:r>
                                  <a:rPr lang="en-US" sz="1400">
                                    <a:effectLst/>
                                    <a:latin typeface="Cambria Math" panose="02040503050406030204" pitchFamily="18" charset="0"/>
                                  </a:rPr>
                                  <m:t>)=</m:t>
                                </m:r>
                                <m:sSup>
                                  <m:sSupPr>
                                    <m:ctrlPr>
                                      <a:rPr lang="en-IN" sz="1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1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1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  <m:r>
                                      <a:rPr lang="en-US" sz="1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0+</m:t>
                                    </m:r>
                                    <m:r>
                                      <a:rPr lang="en-US" sz="1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  <m:r>
                                      <a:rPr lang="en-US" sz="1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1×1+</m:t>
                                    </m:r>
                                    <m:r>
                                      <a:rPr lang="en-US" sz="1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  <m:r>
                                      <a:rPr lang="en-US" sz="1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2×2+…)</m:t>
                                    </m:r>
                                  </m:sup>
                                </m:sSup>
                                <m:r>
                                  <a:rPr lang="en-US" sz="1400">
                                    <a:effectLst/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d>
                                  <m:dPr>
                                    <m:ctrlPr>
                                      <a:rPr lang="en-IN" sz="1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1+</m:t>
                                    </m:r>
                                    <m:sSup>
                                      <m:sSupPr>
                                        <m:ctrlPr>
                                          <a:rPr lang="en-IN" sz="14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4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r>
                                          <a:rPr lang="en-US" sz="14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en-US" sz="14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𝛽</m:t>
                                        </m:r>
                                        <m:r>
                                          <a:rPr lang="en-US" sz="14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0+</m:t>
                                        </m:r>
                                        <m:r>
                                          <a:rPr lang="en-US" sz="14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𝛽</m:t>
                                        </m:r>
                                        <m:r>
                                          <a:rPr lang="en-US" sz="14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1×1+</m:t>
                                        </m:r>
                                        <m:r>
                                          <a:rPr lang="en-US" sz="14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𝛽</m:t>
                                        </m:r>
                                        <m:r>
                                          <a:rPr lang="en-US" sz="14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2×2+…)</m:t>
                                        </m:r>
                                      </m:sup>
                                    </m:sSup>
                                  </m:e>
                                </m:d>
                              </m:oMath>
                            </m:oMathPara>
                          </a14:m>
                          <a:endParaRPr lang="en-IN" sz="1400">
                            <a:effectLst/>
                            <a:latin typeface="Georgia" panose="02040502050405020303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01600" marR="101600" marT="50800" marB="50800" anchor="ctr"/>
                    </a:tc>
                    <a:extLst>
                      <a:ext uri="{0D108BD9-81ED-4DB2-BD59-A6C34878D82A}">
                        <a16:rowId xmlns:a16="http://schemas.microsoft.com/office/drawing/2014/main" val="3013912317"/>
                      </a:ext>
                    </a:extLst>
                  </a:tr>
                  <a:tr h="570209">
                    <a:tc>
                      <a:txBody>
                        <a:bodyPr/>
                        <a:lstStyle/>
                        <a:p>
                          <a:pPr>
                            <a:lnSpc>
                              <a:spcPts val="1200"/>
                            </a:lnSpc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m>
                                  <m:mPr>
                                    <m:plcHide m:val="on"/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IN" sz="1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/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n-US" sz="1400">
                                          <a:effectLst/>
                                        </a:rPr>
                                        <m:t> 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 lang="en-US" sz="1400">
                                          <a:effectLst/>
                                        </a:rPr>
                                        <m:t>Method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 lang="en-US" sz="1400">
                                          <a:effectLst/>
                                        </a:rPr>
                                        <m:t> 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 lang="en-US" sz="1400">
                                          <a:effectLst/>
                                        </a:rPr>
                                        <m:t>Used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 lang="en-US" sz="1400">
                                          <a:effectLst/>
                                        </a:rPr>
                                        <m:t> 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 lang="en-US" sz="1400">
                                          <a:effectLst/>
                                        </a:rPr>
                                        <m:t>to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 lang="en-US" sz="1400">
                                          <a:effectLst/>
                                        </a:rPr>
                                        <m:t> </m:t>
                                      </m:r>
                                    </m:e>
                                  </m:mr>
                                  <m:mr>
                                    <m:e/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n-US" sz="1400">
                                          <a:effectLst/>
                                        </a:rPr>
                                        <m:t> 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 lang="en-US" sz="1400">
                                          <a:effectLst/>
                                        </a:rPr>
                                        <m:t>Fit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 lang="en-US" sz="1400">
                                          <a:effectLst/>
                                        </a:rPr>
                                        <m:t> 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 lang="en-US" sz="1400">
                                          <a:effectLst/>
                                        </a:rPr>
                                        <m:t>Equation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 lang="en-US" sz="1400">
                                          <a:effectLst/>
                                        </a:rPr>
                                        <m:t> </m:t>
                                      </m:r>
                                    </m:e>
                                  </m:mr>
                                </m:m>
                              </m:oMath>
                            </m:oMathPara>
                          </a14:m>
                          <a:endParaRPr lang="en-IN" sz="1400">
                            <a:effectLst/>
                            <a:latin typeface="Georgia" panose="02040502050405020303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01600" marR="101600" marT="50800" marB="50800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ts val="1200"/>
                            </a:lnSpc>
                            <a:spcAft>
                              <a:spcPts val="60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Ordinary Least Squares</a:t>
                          </a:r>
                          <a:endParaRPr lang="en-IN" sz="1400">
                            <a:effectLst/>
                            <a:latin typeface="Georgia" panose="02040502050405020303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01600" marR="101600" marT="50800" marB="50800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ts val="1200"/>
                            </a:lnSpc>
                            <a:spcAft>
                              <a:spcPts val="60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Maximum Likelihood Estimation</a:t>
                          </a:r>
                          <a:endParaRPr lang="en-IN" sz="1400">
                            <a:effectLst/>
                            <a:latin typeface="Georgia" panose="02040502050405020303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01600" marR="101600" marT="50800" marB="50800" anchor="ctr"/>
                    </a:tc>
                    <a:extLst>
                      <a:ext uri="{0D108BD9-81ED-4DB2-BD59-A6C34878D82A}">
                        <a16:rowId xmlns:a16="http://schemas.microsoft.com/office/drawing/2014/main" val="3319122678"/>
                      </a:ext>
                    </a:extLst>
                  </a:tr>
                  <a:tr h="964968">
                    <a:tc>
                      <a:txBody>
                        <a:bodyPr/>
                        <a:lstStyle/>
                        <a:p>
                          <a:pPr>
                            <a:lnSpc>
                              <a:spcPts val="1200"/>
                            </a:lnSpc>
                            <a:spcAft>
                              <a:spcPts val="60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Output to Predict</a:t>
                          </a:r>
                          <a:endParaRPr lang="en-IN" sz="1400">
                            <a:effectLst/>
                            <a:latin typeface="Georgia" panose="02040502050405020303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01600" marR="101600" marT="50800" marB="50800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ts val="1200"/>
                            </a:lnSpc>
                            <a:spcAft>
                              <a:spcPts val="60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Continuous value </a:t>
                          </a:r>
                          <a14:m>
                            <m:oMath xmlns:m="http://schemas.openxmlformats.org/officeDocument/2006/math">
                              <m:r>
                                <a:rPr lang="en-US" sz="1400">
                                  <a:effectLst/>
                                  <a:latin typeface="Cambria Math" panose="02040503050406030204" pitchFamily="18" charset="0"/>
                                </a:rPr>
                                <m:t>($150,40</m:t>
                              </m:r>
                            </m:oMath>
                          </a14:m>
                          <a:r>
                            <a:rPr lang="en-US" sz="1400">
                              <a:effectLst/>
                            </a:rPr>
                            <a:t> years, 10 feet, etc.)</a:t>
                          </a:r>
                          <a:endParaRPr lang="en-IN" sz="1400">
                            <a:effectLst/>
                            <a:latin typeface="Georgia" panose="02040502050405020303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01600" marR="101600" marT="50800" marB="50800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ts val="1200"/>
                            </a:lnSpc>
                            <a:spcAft>
                              <a:spcPts val="600"/>
                            </a:spcAft>
                          </a:pPr>
                          <a:r>
                            <a:rPr lang="en-US" sz="1400" dirty="0">
                              <a:effectLst/>
                            </a:rPr>
                            <a:t>Probability </a:t>
                          </a:r>
                          <a14:m>
                            <m:oMath xmlns:m="http://schemas.openxmlformats.org/officeDocument/2006/math">
                              <m:r>
                                <a:rPr lang="en-US" sz="1400">
                                  <a:effectLst/>
                                  <a:latin typeface="Cambria Math" panose="02040503050406030204" pitchFamily="18" charset="0"/>
                                </a:rPr>
                                <m:t>(0.741,0.122,0.345</m:t>
                              </m:r>
                            </m:oMath>
                          </a14:m>
                          <a:r>
                            <a:rPr lang="en-US" sz="1400" dirty="0">
                              <a:effectLst/>
                            </a:rPr>
                            <a:t>, etc. </a:t>
                          </a:r>
                          <a14:m>
                            <m:oMath xmlns:m="http://schemas.openxmlformats.org/officeDocument/2006/math">
                              <m:r>
                                <a:rPr lang="en-US" sz="1400">
                                  <a:effectLst/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endParaRPr lang="en-IN" sz="1400" dirty="0">
                            <a:effectLst/>
                            <a:latin typeface="Georgia" panose="02040502050405020303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01600" marR="101600" marT="50800" marB="50800" anchor="ctr"/>
                    </a:tc>
                    <a:extLst>
                      <a:ext uri="{0D108BD9-81ED-4DB2-BD59-A6C34878D82A}">
                        <a16:rowId xmlns:a16="http://schemas.microsoft.com/office/drawing/2014/main" val="303626127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4F54702F-CFAD-B645-5D6F-D954E6DD325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83521778"/>
                  </p:ext>
                </p:extLst>
              </p:nvPr>
            </p:nvGraphicFramePr>
            <p:xfrm>
              <a:off x="265961" y="1782042"/>
              <a:ext cx="8612077" cy="3640562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744578">
                      <a:extLst>
                        <a:ext uri="{9D8B030D-6E8A-4147-A177-3AD203B41FA5}">
                          <a16:colId xmlns:a16="http://schemas.microsoft.com/office/drawing/2014/main" val="4194377358"/>
                        </a:ext>
                      </a:extLst>
                    </a:gridCol>
                    <a:gridCol w="2529416">
                      <a:extLst>
                        <a:ext uri="{9D8B030D-6E8A-4147-A177-3AD203B41FA5}">
                          <a16:colId xmlns:a16="http://schemas.microsoft.com/office/drawing/2014/main" val="1620598382"/>
                        </a:ext>
                      </a:extLst>
                    </a:gridCol>
                    <a:gridCol w="4338083">
                      <a:extLst>
                        <a:ext uri="{9D8B030D-6E8A-4147-A177-3AD203B41FA5}">
                          <a16:colId xmlns:a16="http://schemas.microsoft.com/office/drawing/2014/main" val="3466501428"/>
                        </a:ext>
                      </a:extLst>
                    </a:gridCol>
                  </a:tblGrid>
                  <a:tr h="438622">
                    <a:tc>
                      <a:txBody>
                        <a:bodyPr/>
                        <a:lstStyle/>
                        <a:p>
                          <a:pPr>
                            <a:lnSpc>
                              <a:spcPts val="1200"/>
                            </a:lnSpc>
                            <a:spcAft>
                              <a:spcPts val="600"/>
                            </a:spcAft>
                          </a:pPr>
                          <a:r>
                            <a:rPr lang="en-US" sz="1400" dirty="0">
                              <a:effectLst/>
                            </a:rPr>
                            <a:t> </a:t>
                          </a:r>
                          <a:endParaRPr lang="en-IN" sz="1400" dirty="0">
                            <a:effectLst/>
                            <a:latin typeface="Georgia" panose="02040502050405020303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01600" marR="101600" marT="50800" marB="5080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200"/>
                            </a:lnSpc>
                            <a:spcAft>
                              <a:spcPts val="60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Linear Regression</a:t>
                          </a:r>
                          <a:endParaRPr lang="en-IN" sz="1400">
                            <a:effectLst/>
                            <a:latin typeface="Georgia" panose="02040502050405020303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01600" marR="101600" marT="50800" marB="5080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200"/>
                            </a:lnSpc>
                            <a:spcAft>
                              <a:spcPts val="60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Logistic Regression</a:t>
                          </a:r>
                          <a:endParaRPr lang="en-IN" sz="1400">
                            <a:effectLst/>
                            <a:latin typeface="Georgia" panose="02040502050405020303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01600" marR="101600" marT="50800" marB="50800"/>
                    </a:tc>
                    <a:extLst>
                      <a:ext uri="{0D108BD9-81ED-4DB2-BD59-A6C34878D82A}">
                        <a16:rowId xmlns:a16="http://schemas.microsoft.com/office/drawing/2014/main" val="2620589543"/>
                      </a:ext>
                    </a:extLst>
                  </a:tr>
                  <a:tr h="70179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01600" marR="101600" marT="50800" marB="50800" anchor="ctr">
                        <a:blipFill>
                          <a:blip r:embed="rId2"/>
                          <a:stretch>
                            <a:fillRect l="-350" t="-70435" r="-395105" b="-3591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200"/>
                            </a:lnSpc>
                            <a:spcAft>
                              <a:spcPts val="60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Continuous (e.g. price, age, height, distance)</a:t>
                          </a:r>
                          <a:endParaRPr lang="en-IN" sz="1400">
                            <a:effectLst/>
                            <a:latin typeface="Georgia" panose="02040502050405020303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01600" marR="101600" marT="50800" marB="5080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ts val="1200"/>
                            </a:lnSpc>
                            <a:spcAft>
                              <a:spcPts val="60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Categorical (yes/no, male/female, win/not win)</a:t>
                          </a:r>
                          <a:endParaRPr lang="en-IN" sz="1400">
                            <a:effectLst/>
                            <a:latin typeface="Georgia" panose="02040502050405020303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01600" marR="101600" marT="50800" marB="50800" anchor="ctr"/>
                    </a:tc>
                    <a:extLst>
                      <a:ext uri="{0D108BD9-81ED-4DB2-BD59-A6C34878D82A}">
                        <a16:rowId xmlns:a16="http://schemas.microsoft.com/office/drawing/2014/main" val="646033354"/>
                      </a:ext>
                    </a:extLst>
                  </a:tr>
                  <a:tr h="96496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01600" marR="101600" marT="50800" marB="50800" anchor="ctr">
                        <a:blipFill>
                          <a:blip r:embed="rId2"/>
                          <a:stretch>
                            <a:fillRect l="-350" t="-123270" r="-395105" b="-1597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01600" marR="101600" marT="50800" marB="50800" anchor="ctr">
                        <a:blipFill>
                          <a:blip r:embed="rId2"/>
                          <a:stretch>
                            <a:fillRect l="-68990" t="-123270" r="-171635" b="-1597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01600" marR="101600" marT="50800" marB="50800" anchor="ctr">
                        <a:blipFill>
                          <a:blip r:embed="rId2"/>
                          <a:stretch>
                            <a:fillRect l="-98736" t="-123270" r="-281" b="-15974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13912317"/>
                      </a:ext>
                    </a:extLst>
                  </a:tr>
                  <a:tr h="57020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01600" marR="101600" marT="50800" marB="50800" anchor="ctr">
                        <a:blipFill>
                          <a:blip r:embed="rId2"/>
                          <a:stretch>
                            <a:fillRect l="-350" t="-381720" r="-395105" b="-1731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ts val="1200"/>
                            </a:lnSpc>
                            <a:spcAft>
                              <a:spcPts val="60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Ordinary Least Squares</a:t>
                          </a:r>
                          <a:endParaRPr lang="en-IN" sz="1400">
                            <a:effectLst/>
                            <a:latin typeface="Georgia" panose="02040502050405020303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01600" marR="101600" marT="50800" marB="50800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ts val="1200"/>
                            </a:lnSpc>
                            <a:spcAft>
                              <a:spcPts val="60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Maximum Likelihood Estimation</a:t>
                          </a:r>
                          <a:endParaRPr lang="en-IN" sz="1400">
                            <a:effectLst/>
                            <a:latin typeface="Georgia" panose="02040502050405020303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01600" marR="101600" marT="50800" marB="50800" anchor="ctr"/>
                    </a:tc>
                    <a:extLst>
                      <a:ext uri="{0D108BD9-81ED-4DB2-BD59-A6C34878D82A}">
                        <a16:rowId xmlns:a16="http://schemas.microsoft.com/office/drawing/2014/main" val="3319122678"/>
                      </a:ext>
                    </a:extLst>
                  </a:tr>
                  <a:tr h="964968">
                    <a:tc>
                      <a:txBody>
                        <a:bodyPr/>
                        <a:lstStyle/>
                        <a:p>
                          <a:pPr>
                            <a:lnSpc>
                              <a:spcPts val="1200"/>
                            </a:lnSpc>
                            <a:spcAft>
                              <a:spcPts val="60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Output to Predict</a:t>
                          </a:r>
                          <a:endParaRPr lang="en-IN" sz="1400">
                            <a:effectLst/>
                            <a:latin typeface="Georgia" panose="02040502050405020303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01600" marR="101600" marT="50800" marB="5080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01600" marR="101600" marT="50800" marB="50800" anchor="ctr">
                        <a:blipFill>
                          <a:blip r:embed="rId2"/>
                          <a:stretch>
                            <a:fillRect l="-68990" t="-281761" r="-171635" b="-12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01600" marR="101600" marT="50800" marB="50800" anchor="ctr">
                        <a:blipFill>
                          <a:blip r:embed="rId2"/>
                          <a:stretch>
                            <a:fillRect l="-98736" t="-281761" r="-281" b="-125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36261273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580596366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Logistic Regression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002852"/>
            <a:ext cx="8092672" cy="4336879"/>
          </a:xfrm>
        </p:spPr>
      </p:pic>
      <p:sp>
        <p:nvSpPr>
          <p:cNvPr id="5" name="TextBox 4"/>
          <p:cNvSpPr txBox="1"/>
          <p:nvPr/>
        </p:nvSpPr>
        <p:spPr>
          <a:xfrm>
            <a:off x="2506249" y="6581001"/>
            <a:ext cx="46936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Images used are for academic purposes. Copyright to the original author</a:t>
            </a:r>
            <a:endParaRPr lang="en-IN" sz="1200" dirty="0"/>
          </a:p>
        </p:txBody>
      </p:sp>
    </p:spTree>
    <p:extLst>
      <p:ext uri="{BB962C8B-B14F-4D97-AF65-F5344CB8AC3E}">
        <p14:creationId xmlns:p14="http://schemas.microsoft.com/office/powerpoint/2010/main" val="1272573518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25630" y="500062"/>
            <a:ext cx="7886700" cy="1325563"/>
          </a:xfrm>
        </p:spPr>
        <p:txBody>
          <a:bodyPr/>
          <a:lstStyle/>
          <a:p>
            <a:r>
              <a:rPr lang="en-IN" b="1" dirty="0"/>
              <a:t> Loss functions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Mean Square Error/Quadratic Loss/</a:t>
            </a:r>
            <a:r>
              <a:rPr lang="en-US" b="1" dirty="0" err="1"/>
              <a:t>L2</a:t>
            </a:r>
            <a:r>
              <a:rPr lang="en-US" b="1" dirty="0"/>
              <a:t> Loss</a:t>
            </a:r>
            <a:endParaRPr lang="en-IN" dirty="0"/>
          </a:p>
        </p:txBody>
      </p:sp>
      <p:pic>
        <p:nvPicPr>
          <p:cNvPr id="45058" name="Picture 2" descr="Image for pos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9384" y="3111256"/>
            <a:ext cx="2428875" cy="962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24781" y="5486399"/>
            <a:ext cx="8619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MSE</a:t>
            </a:r>
            <a:r>
              <a:rPr lang="en-US" b="1" dirty="0"/>
              <a:t> is useful</a:t>
            </a:r>
            <a:r>
              <a:rPr lang="en-US" dirty="0"/>
              <a:t> if the training data anomalies that are important and should be detected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00491955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 Loss functions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 </a:t>
            </a:r>
            <a:r>
              <a:rPr lang="es-ES" b="1" dirty="0"/>
              <a:t>Mean </a:t>
            </a:r>
            <a:r>
              <a:rPr lang="es-ES" b="1" dirty="0" err="1"/>
              <a:t>Absolute</a:t>
            </a:r>
            <a:r>
              <a:rPr lang="es-ES" b="1" dirty="0"/>
              <a:t> Error, </a:t>
            </a:r>
            <a:r>
              <a:rPr lang="es-ES" b="1" dirty="0" err="1"/>
              <a:t>L1</a:t>
            </a:r>
            <a:r>
              <a:rPr lang="es-ES" b="1" dirty="0"/>
              <a:t> </a:t>
            </a:r>
            <a:r>
              <a:rPr lang="es-ES" b="1" dirty="0" err="1"/>
              <a:t>Loss</a:t>
            </a:r>
            <a:endParaRPr lang="es-ES" dirty="0"/>
          </a:p>
        </p:txBody>
      </p:sp>
      <p:sp>
        <p:nvSpPr>
          <p:cNvPr id="4" name="TextBox 3"/>
          <p:cNvSpPr txBox="1"/>
          <p:nvPr/>
        </p:nvSpPr>
        <p:spPr>
          <a:xfrm>
            <a:off x="1529307" y="4761829"/>
            <a:ext cx="6085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MAE loss is useful</a:t>
            </a:r>
            <a:r>
              <a:rPr lang="en-US" dirty="0"/>
              <a:t> if the training data is corrupted with outliers</a:t>
            </a:r>
            <a:endParaRPr lang="en-IN" dirty="0"/>
          </a:p>
        </p:txBody>
      </p:sp>
      <p:pic>
        <p:nvPicPr>
          <p:cNvPr id="75778" name="Picture 2" descr="Image for pos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8037" y="2841289"/>
            <a:ext cx="2447925" cy="904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6759232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62CB67-3039-741D-0027-56612FBC70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5998" y="824550"/>
            <a:ext cx="4790804" cy="2031326"/>
          </a:xfrm>
          <a:solidFill>
            <a:schemeClr val="accent5">
              <a:lumMod val="40000"/>
              <a:lumOff val="60000"/>
            </a:schemeClr>
          </a:solidFill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IN" sz="1800" dirty="0">
                <a:solidFill>
                  <a:srgbClr val="FF0000"/>
                </a:solidFill>
              </a:rPr>
              <a:t>Regression performance</a:t>
            </a:r>
          </a:p>
          <a:p>
            <a:pPr>
              <a:lnSpc>
                <a:spcPct val="100000"/>
              </a:lnSpc>
            </a:pPr>
            <a:r>
              <a:rPr lang="en-IN" sz="1800" dirty="0"/>
              <a:t>- R2 and adjusted R2 (aka explained variance)</a:t>
            </a:r>
          </a:p>
          <a:p>
            <a:pPr>
              <a:lnSpc>
                <a:spcPct val="100000"/>
              </a:lnSpc>
            </a:pPr>
            <a:r>
              <a:rPr lang="en-IN" sz="1800" dirty="0"/>
              <a:t>- Mean squared error (MSE)/(RMSE)</a:t>
            </a:r>
          </a:p>
          <a:p>
            <a:pPr>
              <a:lnSpc>
                <a:spcPct val="100000"/>
              </a:lnSpc>
            </a:pPr>
            <a:r>
              <a:rPr lang="en-IN" sz="1800" dirty="0"/>
              <a:t>- Mean error, or mean absolute error</a:t>
            </a:r>
          </a:p>
          <a:p>
            <a:pPr>
              <a:lnSpc>
                <a:spcPct val="100000"/>
              </a:lnSpc>
            </a:pPr>
            <a:r>
              <a:rPr lang="en-IN" sz="1800" dirty="0"/>
              <a:t>- Median error, or median absolute error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A73466-418C-B88E-54D4-652FADAC090F}"/>
              </a:ext>
            </a:extLst>
          </p:cNvPr>
          <p:cNvSpPr txBox="1"/>
          <p:nvPr/>
        </p:nvSpPr>
        <p:spPr>
          <a:xfrm>
            <a:off x="5477894" y="1069099"/>
            <a:ext cx="3406445" cy="5355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IN" dirty="0">
                <a:solidFill>
                  <a:srgbClr val="FF0000"/>
                </a:solidFill>
              </a:rPr>
              <a:t>Classification performance</a:t>
            </a:r>
          </a:p>
          <a:p>
            <a:pPr>
              <a:lnSpc>
                <a:spcPct val="120000"/>
              </a:lnSpc>
            </a:pPr>
            <a:r>
              <a:rPr lang="en-IN" dirty="0"/>
              <a:t>- Confusion matrix</a:t>
            </a:r>
          </a:p>
          <a:p>
            <a:pPr>
              <a:lnSpc>
                <a:spcPct val="120000"/>
              </a:lnSpc>
            </a:pPr>
            <a:r>
              <a:rPr lang="en-IN" dirty="0"/>
              <a:t>- Precision</a:t>
            </a:r>
          </a:p>
          <a:p>
            <a:pPr>
              <a:lnSpc>
                <a:spcPct val="120000"/>
              </a:lnSpc>
            </a:pPr>
            <a:r>
              <a:rPr lang="en-IN" dirty="0"/>
              <a:t>- Recall (aka sensitivity)</a:t>
            </a:r>
          </a:p>
          <a:p>
            <a:pPr>
              <a:lnSpc>
                <a:spcPct val="120000"/>
              </a:lnSpc>
            </a:pPr>
            <a:r>
              <a:rPr lang="en-IN" dirty="0"/>
              <a:t>- Specificity</a:t>
            </a:r>
          </a:p>
          <a:p>
            <a:pPr>
              <a:lnSpc>
                <a:spcPct val="120000"/>
              </a:lnSpc>
            </a:pPr>
            <a:r>
              <a:rPr lang="en-IN" dirty="0"/>
              <a:t>- Accuracy</a:t>
            </a:r>
          </a:p>
          <a:p>
            <a:pPr>
              <a:lnSpc>
                <a:spcPct val="120000"/>
              </a:lnSpc>
            </a:pPr>
            <a:r>
              <a:rPr lang="en-IN" dirty="0"/>
              <a:t>- Lift</a:t>
            </a:r>
          </a:p>
          <a:p>
            <a:pPr>
              <a:lnSpc>
                <a:spcPct val="120000"/>
              </a:lnSpc>
            </a:pPr>
            <a:r>
              <a:rPr lang="en-IN" dirty="0"/>
              <a:t>- Area under the ROC curve (AUC)</a:t>
            </a:r>
          </a:p>
          <a:p>
            <a:pPr>
              <a:lnSpc>
                <a:spcPct val="120000"/>
              </a:lnSpc>
            </a:pPr>
            <a:r>
              <a:rPr lang="en-IN" dirty="0"/>
              <a:t>- F-score</a:t>
            </a:r>
          </a:p>
          <a:p>
            <a:pPr>
              <a:lnSpc>
                <a:spcPct val="120000"/>
              </a:lnSpc>
            </a:pPr>
            <a:r>
              <a:rPr lang="en-IN" dirty="0"/>
              <a:t>- Log-loss</a:t>
            </a:r>
          </a:p>
          <a:p>
            <a:pPr>
              <a:lnSpc>
                <a:spcPct val="120000"/>
              </a:lnSpc>
            </a:pPr>
            <a:r>
              <a:rPr lang="en-IN" dirty="0"/>
              <a:t>- Average precision</a:t>
            </a:r>
          </a:p>
          <a:p>
            <a:pPr>
              <a:lnSpc>
                <a:spcPct val="120000"/>
              </a:lnSpc>
            </a:pPr>
            <a:r>
              <a:rPr lang="en-IN" dirty="0"/>
              <a:t>- Precision/recall break-even point</a:t>
            </a:r>
          </a:p>
          <a:p>
            <a:pPr>
              <a:lnSpc>
                <a:spcPct val="120000"/>
              </a:lnSpc>
            </a:pPr>
            <a:r>
              <a:rPr lang="en-IN" dirty="0"/>
              <a:t>- Root mean squared error (RMSE)</a:t>
            </a:r>
          </a:p>
          <a:p>
            <a:pPr>
              <a:lnSpc>
                <a:spcPct val="120000"/>
              </a:lnSpc>
            </a:pPr>
            <a:r>
              <a:rPr lang="en-IN" dirty="0"/>
              <a:t>- Mean cross entropy</a:t>
            </a:r>
          </a:p>
          <a:p>
            <a:pPr>
              <a:lnSpc>
                <a:spcPct val="120000"/>
              </a:lnSpc>
            </a:pPr>
            <a:r>
              <a:rPr lang="en-IN" dirty="0"/>
              <a:t>- Probability calibration</a:t>
            </a:r>
          </a:p>
          <a:p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9D8CC6-4B7F-70C0-53F3-694A1C3E9CD2}"/>
              </a:ext>
            </a:extLst>
          </p:cNvPr>
          <p:cNvSpPr txBox="1"/>
          <p:nvPr/>
        </p:nvSpPr>
        <p:spPr>
          <a:xfrm>
            <a:off x="415998" y="3046228"/>
            <a:ext cx="4900280" cy="17321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IN" dirty="0">
                <a:solidFill>
                  <a:srgbClr val="FF0000"/>
                </a:solidFill>
              </a:rPr>
              <a:t>Bias variance </a:t>
            </a:r>
            <a:r>
              <a:rPr lang="en-IN" dirty="0" err="1">
                <a:solidFill>
                  <a:srgbClr val="FF0000"/>
                </a:solidFill>
              </a:rPr>
              <a:t>tradeoff</a:t>
            </a:r>
            <a:r>
              <a:rPr lang="en-IN" dirty="0">
                <a:solidFill>
                  <a:srgbClr val="FF0000"/>
                </a:solidFill>
              </a:rPr>
              <a:t> and model complexity</a:t>
            </a:r>
          </a:p>
          <a:p>
            <a:pPr>
              <a:lnSpc>
                <a:spcPct val="120000"/>
              </a:lnSpc>
            </a:pPr>
            <a:r>
              <a:rPr lang="en-IN" dirty="0"/>
              <a:t>- Validation curve</a:t>
            </a:r>
          </a:p>
          <a:p>
            <a:pPr>
              <a:lnSpc>
                <a:spcPct val="120000"/>
              </a:lnSpc>
            </a:pPr>
            <a:r>
              <a:rPr lang="en-IN" dirty="0"/>
              <a:t>- Learning curve</a:t>
            </a:r>
          </a:p>
          <a:p>
            <a:pPr>
              <a:lnSpc>
                <a:spcPct val="120000"/>
              </a:lnSpc>
            </a:pPr>
            <a:r>
              <a:rPr lang="en-IN" dirty="0"/>
              <a:t>- Residual sum of squares</a:t>
            </a:r>
          </a:p>
          <a:p>
            <a:pPr>
              <a:lnSpc>
                <a:spcPct val="120000"/>
              </a:lnSpc>
            </a:pPr>
            <a:r>
              <a:rPr lang="en-IN" dirty="0"/>
              <a:t>- Goodness-of-fit metrics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FECCA1-739C-66C0-73C7-1EBCBE4AAF03}"/>
              </a:ext>
            </a:extLst>
          </p:cNvPr>
          <p:cNvSpPr txBox="1"/>
          <p:nvPr/>
        </p:nvSpPr>
        <p:spPr>
          <a:xfrm>
            <a:off x="415998" y="5159073"/>
            <a:ext cx="4900280" cy="1399742"/>
          </a:xfrm>
          <a:prstGeom prst="rect">
            <a:avLst/>
          </a:prstGeom>
          <a:solidFill>
            <a:srgbClr val="66FFFF"/>
          </a:solidFill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IN" dirty="0">
                <a:solidFill>
                  <a:srgbClr val="FF0000"/>
                </a:solidFill>
              </a:rPr>
              <a:t>Model validation and selection</a:t>
            </a:r>
          </a:p>
          <a:p>
            <a:pPr>
              <a:lnSpc>
                <a:spcPct val="120000"/>
              </a:lnSpc>
            </a:pPr>
            <a:r>
              <a:rPr lang="en-IN" dirty="0"/>
              <a:t>- Mallow’s Cp</a:t>
            </a:r>
          </a:p>
          <a:p>
            <a:pPr>
              <a:lnSpc>
                <a:spcPct val="120000"/>
              </a:lnSpc>
            </a:pPr>
            <a:r>
              <a:rPr lang="en-IN" dirty="0"/>
              <a:t>- Akaike information criterion (AIC)</a:t>
            </a:r>
          </a:p>
          <a:p>
            <a:pPr>
              <a:lnSpc>
                <a:spcPct val="120000"/>
              </a:lnSpc>
            </a:pPr>
            <a:r>
              <a:rPr lang="en-IN" dirty="0"/>
              <a:t>- Bayesian information criterion (BIC)</a:t>
            </a:r>
          </a:p>
        </p:txBody>
      </p:sp>
    </p:spTree>
    <p:extLst>
      <p:ext uri="{BB962C8B-B14F-4D97-AF65-F5344CB8AC3E}">
        <p14:creationId xmlns:p14="http://schemas.microsoft.com/office/powerpoint/2010/main" val="2058668158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Linear Regression is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638" y="2799545"/>
            <a:ext cx="8626724" cy="2777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805222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Regularized Linear Regression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28650" y="1880316"/>
            <a:ext cx="78947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To  providing additional information to the cost function to smoothen the learning curve, avoid </a:t>
            </a:r>
            <a:r>
              <a:rPr lang="en-US" sz="2400" dirty="0" err="1"/>
              <a:t>overfitting</a:t>
            </a:r>
            <a:r>
              <a:rPr lang="en-US" sz="2400" dirty="0"/>
              <a:t>, and stabilize the estimates when there’s </a:t>
            </a:r>
            <a:r>
              <a:rPr lang="en-US" sz="2400" dirty="0" err="1"/>
              <a:t>collinearity</a:t>
            </a:r>
            <a:r>
              <a:rPr lang="en-US" sz="2400" dirty="0"/>
              <a:t> among the features</a:t>
            </a:r>
            <a:endParaRPr lang="en-IN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456"/>
          <a:stretch/>
        </p:blipFill>
        <p:spPr>
          <a:xfrm>
            <a:off x="1970468" y="3436379"/>
            <a:ext cx="5725598" cy="15049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6316" y="5076757"/>
            <a:ext cx="5619750" cy="149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747179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Activation Function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3550" y="2043112"/>
            <a:ext cx="5676900" cy="277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882175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Activation Function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8549" y="2251522"/>
            <a:ext cx="4972050" cy="33337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187999" y="5585272"/>
            <a:ext cx="27680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Sigmoid Activation function</a:t>
            </a:r>
          </a:p>
        </p:txBody>
      </p:sp>
    </p:spTree>
    <p:extLst>
      <p:ext uri="{BB962C8B-B14F-4D97-AF65-F5344CB8AC3E}">
        <p14:creationId xmlns:p14="http://schemas.microsoft.com/office/powerpoint/2010/main" val="8853982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77"/>
          <a:stretch/>
        </p:blipFill>
        <p:spPr>
          <a:xfrm>
            <a:off x="206063" y="545552"/>
            <a:ext cx="5940780" cy="6157901"/>
          </a:xfrm>
        </p:spPr>
      </p:pic>
      <p:sp>
        <p:nvSpPr>
          <p:cNvPr id="5" name="TextBox 4"/>
          <p:cNvSpPr txBox="1"/>
          <p:nvPr/>
        </p:nvSpPr>
        <p:spPr>
          <a:xfrm>
            <a:off x="2506249" y="6581001"/>
            <a:ext cx="43858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images used are for academic purpose. Copyright to original author</a:t>
            </a:r>
            <a:endParaRPr lang="en-IN" sz="1200" dirty="0"/>
          </a:p>
        </p:txBody>
      </p:sp>
    </p:spTree>
    <p:extLst>
      <p:ext uri="{BB962C8B-B14F-4D97-AF65-F5344CB8AC3E}">
        <p14:creationId xmlns:p14="http://schemas.microsoft.com/office/powerpoint/2010/main" val="3977005986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Activation Function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6937" y="2493001"/>
            <a:ext cx="4810125" cy="287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45116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Gradient Descent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look for such values for </a:t>
            </a:r>
            <a:r>
              <a:rPr lang="en-US" i="1" dirty="0"/>
              <a:t>w </a:t>
            </a:r>
            <a:r>
              <a:rPr lang="en-US" dirty="0"/>
              <a:t>and </a:t>
            </a:r>
            <a:r>
              <a:rPr lang="en-US" i="1" dirty="0"/>
              <a:t>b </a:t>
            </a:r>
            <a:r>
              <a:rPr lang="en-US" dirty="0"/>
              <a:t>that minimize the mean squared error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Gradient descent starts with calculating the partial derivative for every parameter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2959603" y="2658517"/>
                <a:ext cx="3224794" cy="8712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i="1">
                          <a:latin typeface="Cambria Math" panose="02040503050406030204" pitchFamily="18" charset="0"/>
                        </a:rPr>
                        <m:t>𝑙</m:t>
                      </m:r>
                      <m:limUpp>
                        <m:limUppPr>
                          <m:ctrlPr>
                            <a:rPr lang="en-IN" i="1">
                              <a:latin typeface="Cambria Math" panose="02040503050406030204" pitchFamily="18" charset="0"/>
                            </a:rPr>
                          </m:ctrlPr>
                        </m:limUppPr>
                        <m:e>
                          <m:r>
                            <a:rPr lang="en-IN" i="0">
                              <a:latin typeface="Cambria Math" panose="02040503050406030204" pitchFamily="18" charset="0"/>
                            </a:rPr>
                            <m:t>=</m:t>
                          </m:r>
                        </m:e>
                        <m:lim>
                          <m:r>
                            <m:rPr>
                              <m:nor/>
                            </m:rPr>
                            <a:rPr lang="en-IN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IN" i="1">
                              <a:latin typeface="Cambria Math" panose="02040503050406030204" pitchFamily="18" charset="0"/>
                            </a:rPr>
                            <m:t>def</m:t>
                          </m:r>
                          <m:r>
                            <m:rPr>
                              <m:nor/>
                            </m:rPr>
                            <a:rPr lang="en-IN" i="1">
                              <a:latin typeface="Cambria Math" panose="02040503050406030204" pitchFamily="18" charset="0"/>
                            </a:rPr>
                            <m:t> </m:t>
                          </m:r>
                        </m:lim>
                      </m:limUpp>
                      <m:f>
                        <m:fPr>
                          <m:ctrlPr>
                            <a:rPr lang="en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en-I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IN" i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en-IN" i="0">
                              <a:latin typeface="Cambria Math" panose="02040503050406030204" pitchFamily="18" charset="0"/>
                            </a:rPr>
                            <m:t> </m:t>
                          </m:r>
                        </m:e>
                      </m:nary>
                      <m:sSup>
                        <m:sSupPr>
                          <m:ctrlPr>
                            <a:rPr lang="en-I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I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I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IN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IN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en-I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IN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sSub>
                                    <m:sSubPr>
                                      <m:ctrlPr>
                                        <a:rPr lang="en-I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IN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IN" i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IN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IN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9603" y="2658517"/>
                <a:ext cx="3224794" cy="871264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2741723" y="4678870"/>
                <a:ext cx="3660554" cy="169001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en-IN" i="1">
                              <a:latin typeface="Cambria Math" panose="02040503050406030204" pitchFamily="18" charset="0"/>
                            </a:rPr>
                          </m:ctrlPr>
                        </m:eqArrPr>
                        <m:e>
                          <m:r>
                            <a:rPr lang="en-IN">
                              <a:latin typeface="Cambria Math" panose="02040503050406030204" pitchFamily="18" charset="0"/>
                            </a:rPr>
                            <m:t>&amp;</m:t>
                          </m:r>
                          <m:f>
                            <m:fPr>
                              <m:ctrlPr>
                                <a:rPr lang="en-I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i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num>
                            <m:den>
                              <m:r>
                                <a:rPr lang="en-IN" i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den>
                          </m:f>
                          <m:r>
                            <a:rPr lang="en-IN" i="0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I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  <m:nary>
                            <m:naryPr>
                              <m:chr m:val="∑"/>
                              <m:limLoc m:val="undOvr"/>
                              <m:grow m:val="on"/>
                              <m:ctrlPr>
                                <a:rPr lang="en-IN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IN" i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r>
                                <a:rPr lang="en-IN" i="0">
                                  <a:latin typeface="Cambria Math" panose="02040503050406030204" pitchFamily="18" charset="0"/>
                                </a:rPr>
                                <m:t> </m:t>
                              </m:r>
                            </m:e>
                          </m:nary>
                          <m:r>
                            <a:rPr lang="en-IN" i="0">
                              <a:latin typeface="Cambria Math" panose="02040503050406030204" pitchFamily="18" charset="0"/>
                            </a:rPr>
                            <m:t>−2</m:t>
                          </m:r>
                          <m:sSub>
                            <m:sSubPr>
                              <m:ctrlPr>
                                <a:rPr lang="en-I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I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I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IN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IN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en-I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IN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sSub>
                                    <m:sSubPr>
                                      <m:ctrlPr>
                                        <a:rPr lang="en-I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IN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IN" i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IN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d>
                            </m:e>
                          </m:d>
                        </m:e>
                        <m:e>
                          <m:r>
                            <a:rPr lang="en-IN" i="0">
                              <a:latin typeface="Cambria Math" panose="02040503050406030204" pitchFamily="18" charset="0"/>
                            </a:rPr>
                            <m:t>&amp;</m:t>
                          </m:r>
                          <m:f>
                            <m:fPr>
                              <m:ctrlPr>
                                <a:rPr lang="en-I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i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num>
                            <m:den>
                              <m:r>
                                <a:rPr lang="en-IN" i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den>
                          </m:f>
                          <m:r>
                            <a:rPr lang="en-IN" i="0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I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  <m:nary>
                            <m:naryPr>
                              <m:chr m:val="∑"/>
                              <m:limLoc m:val="undOvr"/>
                              <m:grow m:val="on"/>
                              <m:ctrlPr>
                                <a:rPr lang="en-IN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IN" i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r>
                                <a:rPr lang="en-IN" i="0">
                                  <a:latin typeface="Cambria Math" panose="02040503050406030204" pitchFamily="18" charset="0"/>
                                </a:rPr>
                                <m:t> </m:t>
                              </m:r>
                            </m:e>
                          </m:nary>
                          <m:r>
                            <a:rPr lang="en-IN" i="0">
                              <a:latin typeface="Cambria Math" panose="02040503050406030204" pitchFamily="18" charset="0"/>
                            </a:rPr>
                            <m:t>−2</m:t>
                          </m:r>
                          <m:d>
                            <m:dPr>
                              <m:ctrlPr>
                                <a:rPr lang="en-I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I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IN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IN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en-I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IN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sSub>
                                    <m:sSubPr>
                                      <m:ctrlPr>
                                        <a:rPr lang="en-I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IN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IN" i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IN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d>
                            </m:e>
                          </m:d>
                        </m:e>
                      </m:eqAr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1723" y="4678870"/>
                <a:ext cx="3660554" cy="169001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34132649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F87CD-FFAE-4AD7-0DC2-09D8DFC38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D26D518-1537-3F6D-974E-37E40B84AF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387337"/>
            <a:ext cx="7886700" cy="3227913"/>
          </a:xfrm>
        </p:spPr>
      </p:pic>
    </p:spTree>
    <p:extLst>
      <p:ext uri="{BB962C8B-B14F-4D97-AF65-F5344CB8AC3E}">
        <p14:creationId xmlns:p14="http://schemas.microsoft.com/office/powerpoint/2010/main" val="321271118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A0E7F-4067-D42D-BC55-52E5D198D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90B4757-E5ED-2707-433D-D04E7CF4CC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494371"/>
            <a:ext cx="7886700" cy="3013846"/>
          </a:xfrm>
        </p:spPr>
      </p:pic>
    </p:spTree>
    <p:extLst>
      <p:ext uri="{BB962C8B-B14F-4D97-AF65-F5344CB8AC3E}">
        <p14:creationId xmlns:p14="http://schemas.microsoft.com/office/powerpoint/2010/main" val="500499149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9C746-CA4A-F1BE-F909-55EB4B417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5402FBA-9577-7DDE-3D6D-F433266545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036" y="1825625"/>
            <a:ext cx="7263927" cy="4351338"/>
          </a:xfrm>
        </p:spPr>
      </p:pic>
    </p:spTree>
    <p:extLst>
      <p:ext uri="{BB962C8B-B14F-4D97-AF65-F5344CB8AC3E}">
        <p14:creationId xmlns:p14="http://schemas.microsoft.com/office/powerpoint/2010/main" val="288560301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7809" y="1300052"/>
            <a:ext cx="5668381" cy="5154869"/>
          </a:xfrm>
        </p:spPr>
      </p:pic>
      <p:sp>
        <p:nvSpPr>
          <p:cNvPr id="5" name="TextBox 4"/>
          <p:cNvSpPr txBox="1"/>
          <p:nvPr/>
        </p:nvSpPr>
        <p:spPr>
          <a:xfrm>
            <a:off x="2506249" y="6581001"/>
            <a:ext cx="46936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Images used are for academic purposes. Copyright to the original author</a:t>
            </a:r>
            <a:endParaRPr lang="en-IN" sz="1200" dirty="0"/>
          </a:p>
        </p:txBody>
      </p:sp>
    </p:spTree>
    <p:extLst>
      <p:ext uri="{BB962C8B-B14F-4D97-AF65-F5344CB8AC3E}">
        <p14:creationId xmlns:p14="http://schemas.microsoft.com/office/powerpoint/2010/main" val="4135071992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Gradient descent proceeds in </a:t>
            </a:r>
            <a:r>
              <a:rPr lang="en-US" b="1" dirty="0"/>
              <a:t>epochs</a:t>
            </a:r>
            <a:r>
              <a:rPr lang="en-US" dirty="0"/>
              <a:t>. An epoch consists of using the training set entirely to update each parameter. </a:t>
            </a:r>
          </a:p>
          <a:p>
            <a:r>
              <a:rPr lang="en-US" dirty="0"/>
              <a:t>At each epoch, we update </a:t>
            </a:r>
            <a:r>
              <a:rPr lang="en-US" i="1" dirty="0"/>
              <a:t>w </a:t>
            </a:r>
            <a:r>
              <a:rPr lang="en-US" dirty="0"/>
              <a:t>and </a:t>
            </a:r>
            <a:r>
              <a:rPr lang="en-US" i="1" dirty="0"/>
              <a:t>b </a:t>
            </a:r>
            <a:r>
              <a:rPr lang="en-US" dirty="0"/>
              <a:t>using partial derivatives.</a:t>
            </a:r>
          </a:p>
          <a:p>
            <a:r>
              <a:rPr lang="en-US" dirty="0"/>
              <a:t>we continue the process until convergence.</a:t>
            </a:r>
          </a:p>
          <a:p>
            <a:r>
              <a:rPr lang="en-US" dirty="0" err="1"/>
              <a:t>ie</a:t>
            </a:r>
            <a:r>
              <a:rPr lang="en-US" dirty="0"/>
              <a:t>, we stop when values for </a:t>
            </a:r>
            <a:r>
              <a:rPr lang="en-US" i="1" dirty="0"/>
              <a:t>w </a:t>
            </a:r>
            <a:r>
              <a:rPr lang="en-US" dirty="0"/>
              <a:t>and </a:t>
            </a:r>
            <a:r>
              <a:rPr lang="en-US" i="1" dirty="0"/>
              <a:t>b </a:t>
            </a:r>
            <a:r>
              <a:rPr lang="en-US" dirty="0"/>
              <a:t>don’t change much after each epoch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45400982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520" y="1825625"/>
            <a:ext cx="8306959" cy="454405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506249" y="6581001"/>
            <a:ext cx="46936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Images used are for academic purposes. Copyright to the original author</a:t>
            </a:r>
            <a:endParaRPr lang="en-IN" sz="1200" dirty="0"/>
          </a:p>
        </p:txBody>
      </p:sp>
    </p:spTree>
    <p:extLst>
      <p:ext uri="{BB962C8B-B14F-4D97-AF65-F5344CB8AC3E}">
        <p14:creationId xmlns:p14="http://schemas.microsoft.com/office/powerpoint/2010/main" val="78190385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Normalization </a:t>
            </a:r>
            <a:r>
              <a:rPr lang="en-US" dirty="0"/>
              <a:t>is the process of converting an actual range of values which a numerical feature can take, into a standard range of values, typically in the interval [−1</a:t>
            </a:r>
            <a:r>
              <a:rPr lang="en-US" i="1" dirty="0"/>
              <a:t>, </a:t>
            </a:r>
            <a:r>
              <a:rPr lang="en-US" dirty="0"/>
              <a:t>1] or [0</a:t>
            </a:r>
            <a:r>
              <a:rPr lang="en-US" i="1" dirty="0"/>
              <a:t>, </a:t>
            </a:r>
            <a:r>
              <a:rPr lang="en-US" dirty="0"/>
              <a:t>1].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3396587" y="3530139"/>
                <a:ext cx="2067489" cy="94230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̅"/>
                              <m:ctrlPr>
                                <a:rPr lang="en-IN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p>
                          <m:d>
                            <m:dPr>
                              <m:ctrlPr>
                                <a:rPr lang="en-I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</m:sup>
                      </m:sSup>
                      <m:r>
                        <a:rPr lang="en-IN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I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I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IN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</m:d>
                            </m:sup>
                          </m:sSup>
                          <m:r>
                            <a:rPr lang="en-IN" i="0">
                              <a:latin typeface="Cambria Math" panose="02040503050406030204" pitchFamily="18" charset="0"/>
                            </a:rPr>
                            <m:t>−</m:t>
                          </m:r>
                          <m:limUpp>
                            <m:limUppPr>
                              <m:ctrlPr>
                                <a:rPr lang="en-IN" i="1">
                                  <a:latin typeface="Cambria Math" panose="02040503050406030204" pitchFamily="18" charset="0"/>
                                </a:rPr>
                              </m:ctrlPr>
                            </m:limUppPr>
                            <m:e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</m:e>
                            <m:lim>
                              <m:d>
                                <m:dPr>
                                  <m:ctrlPr>
                                    <a:rPr lang="en-I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IN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</m:d>
                            </m:lim>
                          </m:limUpp>
                          <m:r>
                            <a:rPr lang="en-IN" i="0">
                              <a:latin typeface="Cambria Math" panose="02040503050406030204" pitchFamily="18" charset="0"/>
                            </a:rPr>
                            <m:t> </m:t>
                          </m:r>
                        </m:num>
                        <m:den>
                          <m:limUpp>
                            <m:limUppPr>
                              <m:ctrlPr>
                                <a:rPr lang="en-IN" i="1">
                                  <a:latin typeface="Cambria Math" panose="02040503050406030204" pitchFamily="18" charset="0"/>
                                </a:rPr>
                              </m:ctrlPr>
                            </m:limUppPr>
                            <m:e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e>
                            <m:lim>
                              <m:d>
                                <m:dPr>
                                  <m:ctrlPr>
                                    <a:rPr lang="en-I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IN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</m:d>
                            </m:lim>
                          </m:limUpp>
                          <m:r>
                            <a:rPr lang="en-IN" i="0">
                              <a:latin typeface="Cambria Math" panose="02040503050406030204" pitchFamily="18" charset="0"/>
                            </a:rPr>
                            <m:t> −</m:t>
                          </m:r>
                          <m:limUpp>
                            <m:limUppPr>
                              <m:ctrlPr>
                                <a:rPr lang="en-IN" i="1">
                                  <a:latin typeface="Cambria Math" panose="02040503050406030204" pitchFamily="18" charset="0"/>
                                </a:rPr>
                              </m:ctrlPr>
                            </m:limUppPr>
                            <m:e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</m:e>
                            <m:lim>
                              <m:d>
                                <m:dPr>
                                  <m:ctrlPr>
                                    <a:rPr lang="en-I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IN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</m:d>
                            </m:lim>
                          </m:limUpp>
                          <m:r>
                            <a:rPr lang="en-IN" i="0">
                              <a:latin typeface="Cambria Math" panose="02040503050406030204" pitchFamily="18" charset="0"/>
                            </a:rPr>
                            <m:t> </m:t>
                          </m:r>
                        </m:den>
                      </m:f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6587" y="3530139"/>
                <a:ext cx="2067489" cy="942309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89102338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Standardization </a:t>
            </a:r>
            <a:r>
              <a:rPr lang="en-US" dirty="0"/>
              <a:t>(or </a:t>
            </a:r>
            <a:r>
              <a:rPr lang="en-US" b="1" dirty="0"/>
              <a:t>z-score normalization</a:t>
            </a:r>
            <a:r>
              <a:rPr lang="en-US" dirty="0"/>
              <a:t>) is the procedure during which the feature values are rescaled so that they have the properties of a </a:t>
            </a:r>
            <a:r>
              <a:rPr lang="en-US" i="1" dirty="0"/>
              <a:t>standard normal distribution </a:t>
            </a:r>
            <a:r>
              <a:rPr lang="en-US" dirty="0"/>
              <a:t>with </a:t>
            </a:r>
            <a:r>
              <a:rPr lang="el-GR" i="1" dirty="0"/>
              <a:t>μ </a:t>
            </a:r>
            <a:r>
              <a:rPr lang="el-GR" dirty="0"/>
              <a:t>= 0 </a:t>
            </a:r>
            <a:r>
              <a:rPr lang="en-IN" dirty="0"/>
              <a:t>and </a:t>
            </a:r>
            <a:r>
              <a:rPr lang="el-GR" dirty="0"/>
              <a:t>σ</a:t>
            </a:r>
            <a:r>
              <a:rPr lang="en-IN" i="1" dirty="0"/>
              <a:t> </a:t>
            </a:r>
            <a:r>
              <a:rPr lang="en-IN" dirty="0"/>
              <a:t>= 1,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3336215" y="4001294"/>
                <a:ext cx="1930657" cy="67941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IN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p>
                          <m:d>
                            <m:dPr>
                              <m:ctrlPr>
                                <a:rPr lang="en-I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</m:sup>
                      </m:sSup>
                      <m:r>
                        <a:rPr lang="en-IN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I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I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IN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</m:d>
                            </m:sup>
                          </m:sSup>
                          <m:r>
                            <a:rPr lang="en-IN" i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I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I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IN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</m:d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I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I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IN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</m:d>
                            </m:sup>
                          </m:sSup>
                        </m:den>
                      </m:f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6215" y="4001294"/>
                <a:ext cx="1930657" cy="679417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032635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77"/>
          <a:stretch/>
        </p:blipFill>
        <p:spPr>
          <a:xfrm>
            <a:off x="202443" y="558308"/>
            <a:ext cx="5940780" cy="6157901"/>
          </a:xfrm>
        </p:spPr>
      </p:pic>
      <p:sp>
        <p:nvSpPr>
          <p:cNvPr id="3" name="Rectangle 2"/>
          <p:cNvSpPr/>
          <p:nvPr/>
        </p:nvSpPr>
        <p:spPr>
          <a:xfrm>
            <a:off x="2408349" y="3637258"/>
            <a:ext cx="1094704" cy="41212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/>
          <p:cNvSpPr/>
          <p:nvPr/>
        </p:nvSpPr>
        <p:spPr>
          <a:xfrm>
            <a:off x="4260760" y="2682075"/>
            <a:ext cx="1094704" cy="41212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/>
          <p:cNvSpPr/>
          <p:nvPr/>
        </p:nvSpPr>
        <p:spPr>
          <a:xfrm>
            <a:off x="3168202" y="1227050"/>
            <a:ext cx="1352282" cy="41212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4260760" y="4493080"/>
            <a:ext cx="1094704" cy="41212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95232367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Classification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116687" y="5988676"/>
            <a:ext cx="2512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The basic linear classifier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8350" y="1590675"/>
            <a:ext cx="5067300" cy="3676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136115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1861" y="2128571"/>
            <a:ext cx="5372100" cy="36861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833352" y="5990688"/>
            <a:ext cx="31336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The decision boundary learned</a:t>
            </a:r>
          </a:p>
        </p:txBody>
      </p:sp>
    </p:spTree>
    <p:extLst>
      <p:ext uri="{BB962C8B-B14F-4D97-AF65-F5344CB8AC3E}">
        <p14:creationId xmlns:p14="http://schemas.microsoft.com/office/powerpoint/2010/main" val="3403292851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Learning Algorithm Selection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err="1"/>
              <a:t>Explainability</a:t>
            </a:r>
            <a:endParaRPr lang="en-IN" dirty="0"/>
          </a:p>
          <a:p>
            <a:r>
              <a:rPr lang="en-US" dirty="0"/>
              <a:t>Number of features and examples</a:t>
            </a:r>
          </a:p>
          <a:p>
            <a:r>
              <a:rPr lang="en-IN" dirty="0"/>
              <a:t>Categorical vs. numerical features</a:t>
            </a:r>
          </a:p>
          <a:p>
            <a:r>
              <a:rPr lang="en-IN" dirty="0"/>
              <a:t>Nonlinearity of the data</a:t>
            </a:r>
          </a:p>
          <a:p>
            <a:r>
              <a:rPr lang="en-IN" dirty="0"/>
              <a:t>Training speed</a:t>
            </a:r>
          </a:p>
          <a:p>
            <a:r>
              <a:rPr lang="en-IN" dirty="0"/>
              <a:t>Prediction speed</a:t>
            </a:r>
          </a:p>
        </p:txBody>
      </p:sp>
    </p:spTree>
    <p:extLst>
      <p:ext uri="{BB962C8B-B14F-4D97-AF65-F5344CB8AC3E}">
        <p14:creationId xmlns:p14="http://schemas.microsoft.com/office/powerpoint/2010/main" val="1896405598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Model Performance Assessment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Confusion matrix,</a:t>
            </a:r>
          </a:p>
          <a:p>
            <a:r>
              <a:rPr lang="en-IN" dirty="0"/>
              <a:t>Accuracy,</a:t>
            </a:r>
          </a:p>
          <a:p>
            <a:r>
              <a:rPr lang="en-IN" dirty="0"/>
              <a:t>Cost-sensitive accuracy,</a:t>
            </a:r>
          </a:p>
          <a:p>
            <a:r>
              <a:rPr lang="en-IN" dirty="0"/>
              <a:t>Precision/recall, and</a:t>
            </a:r>
          </a:p>
          <a:p>
            <a:r>
              <a:rPr lang="en-US" dirty="0"/>
              <a:t>Area under the ROC curve.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13262816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388" y="2114366"/>
            <a:ext cx="8583223" cy="262926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506249" y="6581001"/>
            <a:ext cx="46936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Images used are for academic purposes. Copyright to the original author</a:t>
            </a:r>
            <a:endParaRPr lang="en-IN" sz="1200" dirty="0"/>
          </a:p>
        </p:txBody>
      </p:sp>
    </p:spTree>
    <p:extLst>
      <p:ext uri="{BB962C8B-B14F-4D97-AF65-F5344CB8AC3E}">
        <p14:creationId xmlns:p14="http://schemas.microsoft.com/office/powerpoint/2010/main" val="2098118930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044" y="3262873"/>
            <a:ext cx="7886700" cy="1325563"/>
          </a:xfrm>
        </p:spPr>
        <p:txBody>
          <a:bodyPr>
            <a:noAutofit/>
          </a:bodyPr>
          <a:lstStyle/>
          <a:p>
            <a:r>
              <a:rPr lang="en-IN" sz="11500" b="1" dirty="0">
                <a:solidFill>
                  <a:srgbClr val="3333FF"/>
                </a:solidFill>
              </a:rPr>
              <a:t>THANK YOU </a:t>
            </a:r>
          </a:p>
        </p:txBody>
      </p:sp>
    </p:spTree>
    <p:extLst>
      <p:ext uri="{BB962C8B-B14F-4D97-AF65-F5344CB8AC3E}">
        <p14:creationId xmlns:p14="http://schemas.microsoft.com/office/powerpoint/2010/main" val="1725173408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2028791"/>
            <a:ext cx="7823148" cy="394500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506249" y="6581001"/>
            <a:ext cx="46936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Images used are for academic purposes. Copyright to the original author</a:t>
            </a:r>
            <a:endParaRPr lang="en-IN" sz="1200" dirty="0"/>
          </a:p>
        </p:txBody>
      </p:sp>
    </p:spTree>
    <p:extLst>
      <p:ext uri="{BB962C8B-B14F-4D97-AF65-F5344CB8AC3E}">
        <p14:creationId xmlns:p14="http://schemas.microsoft.com/office/powerpoint/2010/main" val="1226668497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Neural network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8084" y="2421865"/>
            <a:ext cx="6327832" cy="3322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797740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3482731" y="2424867"/>
                <a:ext cx="1895199" cy="6173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IN" i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IN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IN" i="0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i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I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IN" i="0"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r>
                                <a:rPr lang="en-IN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𝑐𝑥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2731" y="2424867"/>
                <a:ext cx="1895199" cy="61734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1695" y="3351098"/>
            <a:ext cx="4077269" cy="226726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163651" y="5742581"/>
            <a:ext cx="3995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Three </a:t>
            </a:r>
            <a:r>
              <a:rPr lang="en-US" dirty="0" err="1"/>
              <a:t>sigmoids</a:t>
            </a:r>
            <a:r>
              <a:rPr lang="en-US" dirty="0"/>
              <a:t> (for c = 1, c = 2 and c = 3)</a:t>
            </a:r>
            <a:endParaRPr lang="en-IN" dirty="0"/>
          </a:p>
        </p:txBody>
      </p:sp>
      <p:sp>
        <p:nvSpPr>
          <p:cNvPr id="7" name="TextBox 6"/>
          <p:cNvSpPr txBox="1"/>
          <p:nvPr/>
        </p:nvSpPr>
        <p:spPr>
          <a:xfrm>
            <a:off x="2506249" y="6581001"/>
            <a:ext cx="46936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Images used are for academic purposes. Copyright to the original author</a:t>
            </a:r>
            <a:endParaRPr lang="en-IN" sz="1200" dirty="0"/>
          </a:p>
        </p:txBody>
      </p:sp>
    </p:spTree>
    <p:extLst>
      <p:ext uri="{BB962C8B-B14F-4D97-AF65-F5344CB8AC3E}">
        <p14:creationId xmlns:p14="http://schemas.microsoft.com/office/powerpoint/2010/main" val="1326108285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420" y="2213861"/>
            <a:ext cx="5103110" cy="3231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0495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Mathematical Foundation For Machine Learning </a:t>
            </a:r>
            <a:endParaRPr lang="en-I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dirty="0" err="1"/>
              <a:t>Dr.</a:t>
            </a:r>
            <a:r>
              <a:rPr lang="en-IN" dirty="0"/>
              <a:t> </a:t>
            </a:r>
            <a:r>
              <a:rPr lang="en-IN" dirty="0" err="1"/>
              <a:t>Umesh</a:t>
            </a:r>
            <a:r>
              <a:rPr lang="en-IN" dirty="0"/>
              <a:t> P</a:t>
            </a:r>
          </a:p>
        </p:txBody>
      </p:sp>
    </p:spTree>
    <p:extLst>
      <p:ext uri="{BB962C8B-B14F-4D97-AF65-F5344CB8AC3E}">
        <p14:creationId xmlns:p14="http://schemas.microsoft.com/office/powerpoint/2010/main" val="34611053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290" y="1986903"/>
            <a:ext cx="8284666" cy="3911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383802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9023" y="1927668"/>
            <a:ext cx="4505954" cy="101931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9180" y="3183964"/>
            <a:ext cx="4963218" cy="13241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8391" y="4881528"/>
            <a:ext cx="5096586" cy="144800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506249" y="6581001"/>
            <a:ext cx="46936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Images used are for academic purposes. Copyright to the original author</a:t>
            </a:r>
            <a:endParaRPr lang="en-IN" sz="1200" dirty="0"/>
          </a:p>
        </p:txBody>
      </p:sp>
    </p:spTree>
    <p:extLst>
      <p:ext uri="{BB962C8B-B14F-4D97-AF65-F5344CB8AC3E}">
        <p14:creationId xmlns:p14="http://schemas.microsoft.com/office/powerpoint/2010/main" val="2080856579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5738" y="1465016"/>
            <a:ext cx="5763429" cy="234347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2092" y="3943429"/>
            <a:ext cx="5830114" cy="231489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506249" y="6581001"/>
            <a:ext cx="46936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Images used are for academic purposes. Copyright to the original author</a:t>
            </a:r>
            <a:endParaRPr lang="en-IN" sz="1200" dirty="0"/>
          </a:p>
        </p:txBody>
      </p:sp>
    </p:spTree>
    <p:extLst>
      <p:ext uri="{BB962C8B-B14F-4D97-AF65-F5344CB8AC3E}">
        <p14:creationId xmlns:p14="http://schemas.microsoft.com/office/powerpoint/2010/main" val="2268199577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Neural network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dirty="0" err="1"/>
              <a:t>i</a:t>
            </a:r>
            <a:r>
              <a:rPr lang="en-IN" dirty="0"/>
              <a:t>) Feed-forward computation</a:t>
            </a:r>
          </a:p>
          <a:p>
            <a:pPr marL="0" indent="0">
              <a:buNone/>
            </a:pPr>
            <a:r>
              <a:rPr lang="en-US" dirty="0"/>
              <a:t>ii) </a:t>
            </a:r>
            <a:r>
              <a:rPr lang="en-US" dirty="0" err="1"/>
              <a:t>Backpropagation</a:t>
            </a:r>
            <a:r>
              <a:rPr lang="en-US" dirty="0"/>
              <a:t> to the output layer</a:t>
            </a:r>
          </a:p>
          <a:p>
            <a:pPr marL="0" indent="0">
              <a:buNone/>
            </a:pPr>
            <a:r>
              <a:rPr lang="en-US" dirty="0"/>
              <a:t>iii) </a:t>
            </a:r>
            <a:r>
              <a:rPr lang="en-US" dirty="0" err="1"/>
              <a:t>Backpropagation</a:t>
            </a:r>
            <a:r>
              <a:rPr lang="en-US" dirty="0"/>
              <a:t> to the hidden layer</a:t>
            </a:r>
          </a:p>
          <a:p>
            <a:pPr marL="0" indent="0">
              <a:buNone/>
            </a:pPr>
            <a:r>
              <a:rPr lang="en-IN" dirty="0"/>
              <a:t>iv) Weight updates</a:t>
            </a:r>
          </a:p>
        </p:txBody>
      </p:sp>
    </p:spTree>
    <p:extLst>
      <p:ext uri="{BB962C8B-B14F-4D97-AF65-F5344CB8AC3E}">
        <p14:creationId xmlns:p14="http://schemas.microsoft.com/office/powerpoint/2010/main" val="2982390145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928" y="2542440"/>
            <a:ext cx="6916143" cy="3175780"/>
          </a:xfr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781050" y="5175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b="1"/>
              <a:t>Neural network </a:t>
            </a:r>
            <a:endParaRPr lang="en-IN" b="1" dirty="0"/>
          </a:p>
        </p:txBody>
      </p:sp>
      <p:sp>
        <p:nvSpPr>
          <p:cNvPr id="6" name="TextBox 5"/>
          <p:cNvSpPr txBox="1"/>
          <p:nvPr/>
        </p:nvSpPr>
        <p:spPr>
          <a:xfrm>
            <a:off x="2506249" y="6581001"/>
            <a:ext cx="46936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Images used are for academic purposes. Copyright to the original author</a:t>
            </a:r>
            <a:endParaRPr lang="en-IN" sz="1200" dirty="0"/>
          </a:p>
        </p:txBody>
      </p:sp>
    </p:spTree>
    <p:extLst>
      <p:ext uri="{BB962C8B-B14F-4D97-AF65-F5344CB8AC3E}">
        <p14:creationId xmlns:p14="http://schemas.microsoft.com/office/powerpoint/2010/main" val="1072068320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774" y="468157"/>
            <a:ext cx="6540881" cy="6009916"/>
          </a:xfrm>
        </p:spPr>
      </p:pic>
      <p:sp>
        <p:nvSpPr>
          <p:cNvPr id="5" name="TextBox 4"/>
          <p:cNvSpPr txBox="1"/>
          <p:nvPr/>
        </p:nvSpPr>
        <p:spPr>
          <a:xfrm>
            <a:off x="2506249" y="6581001"/>
            <a:ext cx="46936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Images used are for academic purposes. Copyright to the original author</a:t>
            </a:r>
            <a:endParaRPr lang="en-IN" sz="1200" dirty="0"/>
          </a:p>
        </p:txBody>
      </p:sp>
    </p:spTree>
    <p:extLst>
      <p:ext uri="{BB962C8B-B14F-4D97-AF65-F5344CB8AC3E}">
        <p14:creationId xmlns:p14="http://schemas.microsoft.com/office/powerpoint/2010/main" val="431492268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Feedforward</a:t>
            </a:r>
            <a:r>
              <a:rPr lang="en-IN" dirty="0"/>
              <a:t> Operation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Input vector </a:t>
            </a:r>
            <a:r>
              <a:rPr lang="en-US" i="1" dirty="0" err="1"/>
              <a:t>xj</a:t>
            </a:r>
            <a:r>
              <a:rPr lang="en-US" i="1" dirty="0"/>
              <a:t> where j =1 to n (number of inputs)</a:t>
            </a:r>
          </a:p>
          <a:p>
            <a:r>
              <a:rPr lang="en-US" b="1" dirty="0"/>
              <a:t>Input weight matrix </a:t>
            </a:r>
            <a:r>
              <a:rPr lang="en-US" i="1" dirty="0" err="1"/>
              <a:t>Wij</a:t>
            </a:r>
            <a:r>
              <a:rPr lang="en-US" i="1" dirty="0"/>
              <a:t> where </a:t>
            </a:r>
            <a:r>
              <a:rPr lang="en-US" i="1" dirty="0" err="1"/>
              <a:t>i</a:t>
            </a:r>
            <a:r>
              <a:rPr lang="en-US" i="1" dirty="0"/>
              <a:t> = 1 to m (hidden neurons)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65740546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Feedforward</a:t>
            </a:r>
            <a:r>
              <a:rPr lang="en-IN" dirty="0"/>
              <a:t> Operation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IN" i="1" dirty="0"/>
                  <a:t>Activation vector </a:t>
                </a:r>
                <a:r>
                  <a:rPr lang="en-IN" i="1" dirty="0" err="1"/>
                  <a:t>ai</a:t>
                </a:r>
                <a:endParaRPr lang="en-IN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IN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undOvr"/>
                        <m:grow m:val="on"/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IN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IN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 </m:t>
                        </m:r>
                      </m:e>
                    </m:nary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IN" i="1">
                        <a:latin typeface="Cambria Math" panose="02040503050406030204" pitchFamily="18" charset="0"/>
                      </a:rPr>
                      <m:t>→</m:t>
                    </m:r>
                    <m:limUpp>
                      <m:limUppPr>
                        <m:ctrlPr>
                          <a:rPr lang="en-IN" b="1" i="1">
                            <a:latin typeface="Cambria Math" panose="02040503050406030204" pitchFamily="18" charset="0"/>
                          </a:rPr>
                        </m:ctrlPr>
                      </m:limUppPr>
                      <m:e>
                        <m:r>
                          <a:rPr lang="en-IN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lim>
                        <m:r>
                          <a:rPr lang="en-IN" b="1" i="1">
                            <a:latin typeface="Cambria Math" panose="02040503050406030204" pitchFamily="18" charset="0"/>
                          </a:rPr>
                          <m:t>¯</m:t>
                        </m:r>
                      </m:lim>
                    </m:limUpp>
                    <m:r>
                      <a:rPr lang="en-I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b="1" i="1">
                        <a:latin typeface="Cambria Math" panose="02040503050406030204" pitchFamily="18" charset="0"/>
                      </a:rPr>
                      <m:t>𝑾</m:t>
                    </m:r>
                    <m:limUpp>
                      <m:limUppPr>
                        <m:ctrlPr>
                          <a:rPr lang="en-IN" b="1" i="1">
                            <a:latin typeface="Cambria Math" panose="02040503050406030204" pitchFamily="18" charset="0"/>
                          </a:rPr>
                        </m:ctrlPr>
                      </m:limUppPr>
                      <m:e>
                        <m:r>
                          <a:rPr lang="en-IN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lim>
                        <m:r>
                          <a:rPr lang="en-IN" b="1" i="1">
                            <a:latin typeface="Cambria Math" panose="02040503050406030204" pitchFamily="18" charset="0"/>
                          </a:rPr>
                          <m:t>¯</m:t>
                        </m:r>
                      </m:lim>
                    </m:limUpp>
                  </m:oMath>
                </a14:m>
                <a:endParaRPr lang="en-IN" dirty="0"/>
              </a:p>
              <a:p>
                <a:r>
                  <a:rPr lang="en-IN" i="1" dirty="0"/>
                  <a:t>Decision vector di </a:t>
                </a:r>
                <a:r>
                  <a:rPr lang="en-IN" dirty="0"/>
                  <a:t>:</a:t>
                </a:r>
              </a:p>
              <a:p>
                <a14:m>
                  <m:oMath xmlns:m="http://schemas.openxmlformats.org/officeDocument/2006/math">
                    <m:eqArr>
                      <m:eqArr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eqArrPr>
                      <m:e>
                        <m:sSub>
                          <m:sSub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IN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en-IN">
                            <a:latin typeface="Cambria Math" panose="02040503050406030204" pitchFamily="18" charset="0"/>
                          </a:rPr>
                          <m:t>sig</m:t>
                        </m:r>
                        <m:d>
                          <m:d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I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IN">
                            <a:latin typeface="Cambria Math" panose="02040503050406030204" pitchFamily="18" charset="0"/>
                          </a:rPr>
                          <m:t>where</m:t>
                        </m:r>
                        <m:r>
                          <a:rPr lang="en-IN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IN">
                            <a:latin typeface="Cambria Math" panose="02040503050406030204" pitchFamily="18" charset="0"/>
                          </a:rPr>
                          <m:t>sig</m:t>
                        </m:r>
                        <m:r>
                          <a:rPr lang="en-IN" i="1">
                            <a:latin typeface="Cambria Math" panose="02040503050406030204" pitchFamily="18" charset="0"/>
                          </a:rPr>
                          <m:t> (.)=</m:t>
                        </m:r>
                        <m:f>
                          <m:f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lang="en-I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−(.)</m:t>
                                </m:r>
                              </m:sup>
                            </m:sSup>
                          </m:den>
                        </m:f>
                      </m:e>
                    </m:eqArr>
                  </m:oMath>
                </a14:m>
                <a:endParaRPr lang="en-IN" dirty="0"/>
              </a:p>
              <a:p>
                <a:r>
                  <a:rPr lang="en-IN" i="1" dirty="0"/>
                  <a:t>Output vector </a:t>
                </a:r>
                <a:r>
                  <a:rPr lang="en-IN" i="1" dirty="0" err="1"/>
                  <a:t>yi</a:t>
                </a:r>
                <a:endParaRPr lang="en-IN" dirty="0"/>
              </a:p>
              <a:p>
                <a14:m>
                  <m:oMath xmlns:m="http://schemas.openxmlformats.org/officeDocument/2006/math">
                    <m:eqArr>
                      <m:eqArr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eqArrPr>
                      <m:e>
                        <m:sSub>
                          <m:sSub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  <m:r>
                          <a:rPr lang="en-IN" i="1"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limLoc m:val="undOvr"/>
                            <m:grow m:val="on"/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 </m:t>
                            </m:r>
                          </m:e>
                        </m:nary>
                        <m:sSub>
                          <m:sSub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h𝑖</m:t>
                            </m:r>
                          </m:sub>
                        </m:sSub>
                        <m:sSub>
                          <m:sSub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IN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IN" i="1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IN" i="1">
                            <a:latin typeface="Cambria Math" panose="02040503050406030204" pitchFamily="18" charset="0"/>
                          </a:rPr>
                          <m:t>∈{1,2,3,…</m:t>
                        </m:r>
                        <m:r>
                          <a:rPr lang="en-IN" i="1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IN" i="1"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e>
                        <m:acc>
                          <m:accPr>
                            <m:chr m:val="̅"/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en-IN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IN" i="1">
                            <a:latin typeface="Cambria Math" panose="02040503050406030204" pitchFamily="18" charset="0"/>
                          </a:rPr>
                          <m:t>𝑉</m:t>
                        </m:r>
                        <m:acc>
                          <m:accPr>
                            <m:chr m:val="⃗"/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</m:acc>
                      </m:e>
                    </m:eqArr>
                  </m:oMath>
                </a14:m>
                <a:endParaRPr lang="en-IN" dirty="0"/>
              </a:p>
              <a:p>
                <a:endParaRPr lang="en-IN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391" t="-224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88052444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i="1" dirty="0" err="1"/>
              <a:t>Backpropagation</a:t>
            </a:r>
            <a:r>
              <a:rPr lang="en-IN" i="1" dirty="0"/>
              <a:t> Operation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IN" dirty="0"/>
                  <a:t>Loss is calculated by finding the change between the predicted and original</a:t>
                </a:r>
              </a:p>
              <a:p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IN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IN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I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IN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IN" dirty="0"/>
              </a:p>
              <a:p>
                <a:r>
                  <a:rPr lang="en-IN" dirty="0"/>
                  <a:t>Weight is adjusted after finding the gradient  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IN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IN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IN" i="1">
                            <a:latin typeface="Cambria Math" panose="02040503050406030204" pitchFamily="18" charset="0"/>
                          </a:rPr>
                          <m:t>+1)</m:t>
                        </m:r>
                      </m:sup>
                    </m:sSup>
                    <m:r>
                      <a:rPr lang="en-IN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IN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IN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IN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IN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IN" i="1">
                        <a:latin typeface="Cambria Math" panose="02040503050406030204" pitchFamily="18" charset="0"/>
                      </a:rPr>
                      <m:t>𝜖</m:t>
                    </m:r>
                    <m:f>
                      <m:f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IN" i="1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IN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IN" i="1">
                            <a:latin typeface="Cambria Math" panose="02040503050406030204" pitchFamily="18" charset="0"/>
                          </a:rPr>
                          <m:t>𝑤</m:t>
                        </m:r>
                      </m:den>
                    </m:f>
                  </m:oMath>
                </a14:m>
                <a:endParaRPr lang="en-IN" dirty="0"/>
              </a:p>
              <a:p>
                <a:r>
                  <a:rPr lang="en-IN" dirty="0"/>
                  <a:t>Numerically 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IN" i="1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IN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IN" i="1">
                            <a:latin typeface="Cambria Math" panose="02040503050406030204" pitchFamily="18" charset="0"/>
                          </a:rPr>
                          <m:t>𝑤</m:t>
                        </m:r>
                      </m:den>
                    </m:f>
                    <m:r>
                      <a:rPr lang="en-IN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i="1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IN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IN" i="1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IN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IN" i="1"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en-IN" i="1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IN" i="1">
                            <a:latin typeface="Cambria Math" panose="02040503050406030204" pitchFamily="18" charset="0"/>
                          </a:rPr>
                          <m:t>)−</m:t>
                        </m:r>
                        <m:r>
                          <a:rPr lang="en-IN" i="1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IN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IN" i="1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IN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IN" i="1"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en-IN" i="1">
                            <a:latin typeface="Cambria Math" panose="02040503050406030204" pitchFamily="18" charset="0"/>
                          </a:rPr>
                          <m:t>𝑤</m:t>
                        </m:r>
                      </m:den>
                    </m:f>
                    <m:r>
                      <a:rPr lang="en-IN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IN">
                        <a:latin typeface="Cambria Math" panose="02040503050406030204" pitchFamily="18" charset="0"/>
                      </a:rPr>
                      <m:t> </m:t>
                    </m:r>
                    <m:r>
                      <a:rPr lang="en-IN" i="1">
                        <a:latin typeface="Cambria Math" panose="02040503050406030204" pitchFamily="18" charset="0"/>
                      </a:rPr>
                      <m:t>𝑤h𝑒𝑟𝑒</m:t>
                    </m:r>
                    <m:r>
                      <a:rPr lang="en-IN">
                        <a:latin typeface="Cambria Math" panose="02040503050406030204" pitchFamily="18" charset="0"/>
                      </a:rPr>
                      <m:t> </m:t>
                    </m:r>
                    <m:r>
                      <a:rPr lang="en-IN" i="1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IN" i="1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IN" i="1">
                        <a:latin typeface="Cambria Math" panose="02040503050406030204" pitchFamily="18" charset="0"/>
                      </a:rPr>
                      <m:t>→0</m:t>
                    </m:r>
                  </m:oMath>
                </a14:m>
                <a:endParaRPr lang="en-IN" dirty="0"/>
              </a:p>
              <a:p>
                <a:endParaRPr lang="en-IN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391" t="-224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91465433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One set of weight modifications is called an </a:t>
            </a:r>
            <a:r>
              <a:rPr lang="en-US" b="1" i="1" dirty="0"/>
              <a:t>epoch</a:t>
            </a:r>
            <a:r>
              <a:rPr lang="en-US" i="1" dirty="0"/>
              <a:t>, and many of these may be </a:t>
            </a:r>
            <a:r>
              <a:rPr lang="en-US" dirty="0"/>
              <a:t>required before the desired accuracy of approximation is reached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4237194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6D4FC-06CB-70D3-8AF2-A999960B3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EA589FA-7DBC-C403-8147-E85E38FAE5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531563"/>
            <a:ext cx="7886700" cy="2939461"/>
          </a:xfrm>
        </p:spPr>
      </p:pic>
    </p:spTree>
    <p:extLst>
      <p:ext uri="{BB962C8B-B14F-4D97-AF65-F5344CB8AC3E}">
        <p14:creationId xmlns:p14="http://schemas.microsoft.com/office/powerpoint/2010/main" val="42175998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TextShape 1"/>
          <p:cNvSpPr txBox="1"/>
          <p:nvPr/>
        </p:nvSpPr>
        <p:spPr>
          <a:xfrm>
            <a:off x="609480" y="1735920"/>
            <a:ext cx="7772040" cy="83772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IN" sz="4400" b="0" strike="noStrike" spc="-1" dirty="0">
                <a:solidFill>
                  <a:srgbClr val="3333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Linear Algebra </a:t>
            </a:r>
            <a:endParaRPr lang="en-IN" sz="4400" b="0" strike="noStrike" spc="-1" dirty="0">
              <a:solidFill>
                <a:srgbClr val="3333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4" name="TextShape 2"/>
          <p:cNvSpPr txBox="1"/>
          <p:nvPr/>
        </p:nvSpPr>
        <p:spPr>
          <a:xfrm>
            <a:off x="1219320" y="2391480"/>
            <a:ext cx="6400440" cy="5331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IN" sz="2800" b="0" strike="noStrike" spc="-1" dirty="0">
                <a:solidFill>
                  <a:srgbClr val="3333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 Gentle overview </a:t>
            </a:r>
            <a:endParaRPr lang="en-IN" sz="3200" b="0" strike="noStrike" spc="-1" dirty="0">
              <a:solidFill>
                <a:srgbClr val="3333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5" name="TextShape 3"/>
          <p:cNvSpPr txBox="1"/>
          <p:nvPr/>
        </p:nvSpPr>
        <p:spPr>
          <a:xfrm>
            <a:off x="4572000" y="6492960"/>
            <a:ext cx="34286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IN" sz="12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ICFOSS</a:t>
            </a:r>
            <a:endParaRPr lang="en-IN" sz="1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06" name="TextShape 4"/>
          <p:cNvSpPr txBox="1"/>
          <p:nvPr/>
        </p:nvSpPr>
        <p:spPr>
          <a:xfrm>
            <a:off x="8001000" y="6492960"/>
            <a:ext cx="11426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r">
              <a:lnSpc>
                <a:spcPct val="100000"/>
              </a:lnSpc>
            </a:pPr>
            <a:fld id="{ECD0D44C-F41E-4644-B4B4-C2D144CE305D}" type="slidenum">
              <a:rPr lang="en-IN" sz="1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pPr algn="r">
                <a:lnSpc>
                  <a:spcPct val="100000"/>
                </a:lnSpc>
              </a:pPr>
              <a:t>21</a:t>
            </a:fld>
            <a:endParaRPr lang="en-IN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07" name="CustomShape 5"/>
          <p:cNvSpPr/>
          <p:nvPr/>
        </p:nvSpPr>
        <p:spPr>
          <a:xfrm>
            <a:off x="155520" y="-144360"/>
            <a:ext cx="304560" cy="304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" name="TextBox 8"/>
          <p:cNvSpPr txBox="1"/>
          <p:nvPr/>
        </p:nvSpPr>
        <p:spPr>
          <a:xfrm>
            <a:off x="2215166" y="3421487"/>
            <a:ext cx="558544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dirty="0"/>
              <a:t>LA and ML</a:t>
            </a:r>
          </a:p>
        </p:txBody>
      </p:sp>
    </p:spTree>
    <p:extLst>
      <p:ext uri="{BB962C8B-B14F-4D97-AF65-F5344CB8AC3E}">
        <p14:creationId xmlns:p14="http://schemas.microsoft.com/office/powerpoint/2010/main" val="1995234927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FBF0F-CE75-A160-4902-37459AF0D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16C64E-C106-8D67-85C4-9BCDDFB504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74ED85-A00B-8BC8-47EF-C9FA2C919F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514" b="14341"/>
          <a:stretch/>
        </p:blipFill>
        <p:spPr>
          <a:xfrm>
            <a:off x="0" y="1967023"/>
            <a:ext cx="9144000" cy="3710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694457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2120FA-CFE8-1543-969F-7BB517CF1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4DD1ED-1115-C0E9-19E6-5E3BF321A4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264B0C-808A-7B6C-308A-F6852B5AF3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203" b="13721"/>
          <a:stretch/>
        </p:blipFill>
        <p:spPr>
          <a:xfrm>
            <a:off x="0" y="2360539"/>
            <a:ext cx="9144000" cy="360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705407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34900E-98C0-A447-CBAA-0B57CDC6BF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32B331-BF0B-1449-ED13-3AB3B36B6E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3205F5-2018-96FC-0778-42496E1F21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447" b="16409"/>
          <a:stretch/>
        </p:blipFill>
        <p:spPr>
          <a:xfrm>
            <a:off x="0" y="2145912"/>
            <a:ext cx="9144000" cy="3710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3361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D84AA8-DD39-3CCE-087E-B2D634E4B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5D223EB-61D2-E635-E3E1-B8D84D965B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285404"/>
            <a:ext cx="7886700" cy="3431780"/>
          </a:xfrm>
        </p:spPr>
      </p:pic>
    </p:spTree>
    <p:extLst>
      <p:ext uri="{BB962C8B-B14F-4D97-AF65-F5344CB8AC3E}">
        <p14:creationId xmlns:p14="http://schemas.microsoft.com/office/powerpoint/2010/main" val="568330231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4C6E0-E223-2CC0-08F1-BEC24AF5F4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32867EF-1ED7-2FEE-C1CB-12D56B2B4902}"/>
                  </a:ext>
                </a:extLst>
              </p:cNvPr>
              <p:cNvSpPr txBox="1"/>
              <p:nvPr/>
            </p:nvSpPr>
            <p:spPr>
              <a:xfrm>
                <a:off x="2137144" y="4401956"/>
                <a:ext cx="4572000" cy="8328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sepChr m:val=","/>
                          <m:ctrlPr>
                            <a:rPr lang="en-I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e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IN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sSubSup>
                        <m:sSubSupPr>
                          <m:ctrlPr>
                            <a:rPr lang="en-IN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nary>
                            <m:naryPr>
                              <m:chr m:val="∑"/>
                              <m:grow m:val="on"/>
                              <m:subHide m:val="on"/>
                              <m:supHide m:val="on"/>
                              <m:ctrlPr>
                                <a:rPr lang="en-IN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/>
                          </m:nary>
                        </m:e>
                        <m:sub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IN" i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  <m:r>
                        <a:rPr lang="en-IN" i="0">
                          <a:latin typeface="Cambria Math" panose="02040503050406030204" pitchFamily="18" charset="0"/>
                        </a:rPr>
                        <m:t> </m:t>
                      </m:r>
                      <m:sSup>
                        <m:sSupPr>
                          <m:ctrlPr>
                            <a:rPr lang="en-IN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IN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IN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IN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IN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en-IN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IN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sSub>
                                    <m:sSubPr>
                                      <m:ctrlPr>
                                        <a:rPr lang="en-IN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IN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IN" i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IN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IN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32867EF-1ED7-2FEE-C1CB-12D56B2B49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7144" y="4401956"/>
                <a:ext cx="4572000" cy="83285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DDD4EFC-7D5D-80B1-3F93-D92A9BCD0EE6}"/>
                  </a:ext>
                </a:extLst>
              </p:cNvPr>
              <p:cNvSpPr txBox="1"/>
              <p:nvPr/>
            </p:nvSpPr>
            <p:spPr>
              <a:xfrm>
                <a:off x="2020186" y="5564386"/>
                <a:ext cx="4572000" cy="8328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IN" i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en-IN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sSubSup>
                        <m:sSubSupPr>
                          <m:ctrlPr>
                            <a:rPr lang="en-IN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nary>
                            <m:naryPr>
                              <m:chr m:val="∑"/>
                              <m:grow m:val="on"/>
                              <m:subHide m:val="on"/>
                              <m:supHide m:val="on"/>
                              <m:ctrlPr>
                                <a:rPr lang="en-IN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/>
                          </m:nary>
                        </m:e>
                        <m:sub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IN" i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  <m:r>
                        <a:rPr lang="en-IN" i="0">
                          <a:latin typeface="Cambria Math" panose="02040503050406030204" pitchFamily="18" charset="0"/>
                        </a:rPr>
                        <m:t> −2</m:t>
                      </m:r>
                      <m:d>
                        <m:dPr>
                          <m:ctrlPr>
                            <a:rPr lang="en-IN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N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IN" i="0"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en-IN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sSub>
                                <m:sSubPr>
                                  <m:ctrlPr>
                                    <a:rPr lang="en-IN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IN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IN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DDD4EFC-7D5D-80B1-3F93-D92A9BCD0E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0186" y="5564386"/>
                <a:ext cx="4572000" cy="83285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E7BEA949-5C85-D325-9E88-9CA410419D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7029" y="1462498"/>
            <a:ext cx="6172230" cy="2774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434637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62B38-07AF-261C-9C7F-9562F07ED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D2294F-5807-B10F-D2F1-A64DD49249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IN" b="0" i="0" dirty="0">
                <a:solidFill>
                  <a:srgbClr val="2929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def </a:t>
            </a:r>
            <a:r>
              <a:rPr lang="en-IN" b="0" i="0" dirty="0" err="1">
                <a:solidFill>
                  <a:srgbClr val="2929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gradient_descent</a:t>
            </a:r>
            <a:r>
              <a:rPr lang="en-IN" b="0" i="0" dirty="0">
                <a:solidFill>
                  <a:srgbClr val="2929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(X, y, </a:t>
            </a:r>
            <a:r>
              <a:rPr lang="en-IN" b="0" i="0" dirty="0" err="1">
                <a:solidFill>
                  <a:srgbClr val="2929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lr</a:t>
            </a:r>
            <a:r>
              <a:rPr lang="en-IN" b="0" i="0" dirty="0">
                <a:solidFill>
                  <a:srgbClr val="2929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=0.05, epoch=10):</a:t>
            </a:r>
            <a:br>
              <a:rPr lang="en-IN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IN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IN" b="0" i="0" dirty="0">
                <a:solidFill>
                  <a:srgbClr val="2929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'''</a:t>
            </a:r>
            <a:br>
              <a:rPr lang="en-IN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IN" b="0" i="0" dirty="0">
                <a:solidFill>
                  <a:srgbClr val="2929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Gradient Descent for a single feature</a:t>
            </a:r>
            <a:br>
              <a:rPr lang="en-IN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IN" b="0" i="0" dirty="0">
                <a:solidFill>
                  <a:srgbClr val="2929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'''</a:t>
            </a:r>
            <a:br>
              <a:rPr lang="en-IN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IN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IN" b="0" i="0" dirty="0">
                <a:solidFill>
                  <a:srgbClr val="2929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m, b = 0.33, 0.48 # parameters</a:t>
            </a:r>
            <a:br>
              <a:rPr lang="en-IN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IN" b="0" i="0" dirty="0">
                <a:solidFill>
                  <a:srgbClr val="2929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log, </a:t>
            </a:r>
            <a:r>
              <a:rPr lang="en-IN" b="0" i="0" dirty="0" err="1">
                <a:solidFill>
                  <a:srgbClr val="2929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mse</a:t>
            </a:r>
            <a:r>
              <a:rPr lang="en-IN" b="0" i="0" dirty="0">
                <a:solidFill>
                  <a:srgbClr val="2929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[], [] # lists to store learning process</a:t>
            </a:r>
            <a:br>
              <a:rPr lang="en-IN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IN" b="0" i="0" dirty="0">
                <a:solidFill>
                  <a:srgbClr val="2929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 = </a:t>
            </a:r>
            <a:r>
              <a:rPr lang="en-IN" b="0" i="0" dirty="0" err="1">
                <a:solidFill>
                  <a:srgbClr val="2929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en-IN" b="0" i="0" dirty="0">
                <a:solidFill>
                  <a:srgbClr val="2929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(X) # number of samples</a:t>
            </a:r>
            <a:br>
              <a:rPr lang="en-IN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IN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IN" b="0" i="0" dirty="0">
                <a:solidFill>
                  <a:srgbClr val="2929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for _ in range(epoch):</a:t>
            </a:r>
            <a:br>
              <a:rPr lang="en-IN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IN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IN" b="0" i="0" dirty="0">
                <a:solidFill>
                  <a:srgbClr val="2929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 = y - (m*X + b)</a:t>
            </a:r>
            <a:br>
              <a:rPr lang="en-IN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IN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IN" b="0" i="0" dirty="0">
                <a:solidFill>
                  <a:srgbClr val="2929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Updating m and b</a:t>
            </a:r>
            <a:br>
              <a:rPr lang="en-IN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IN" b="0" i="0" dirty="0">
                <a:solidFill>
                  <a:srgbClr val="2929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 -= </a:t>
            </a:r>
            <a:r>
              <a:rPr lang="en-IN" b="0" i="0" dirty="0" err="1">
                <a:solidFill>
                  <a:srgbClr val="2929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lr</a:t>
            </a:r>
            <a:r>
              <a:rPr lang="en-IN" b="0" i="0" dirty="0">
                <a:solidFill>
                  <a:srgbClr val="2929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* (-2 * X.dot(f).sum() / N)</a:t>
            </a:r>
            <a:br>
              <a:rPr lang="en-IN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IN" b="0" i="0" dirty="0">
                <a:solidFill>
                  <a:srgbClr val="2929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 -= </a:t>
            </a:r>
            <a:r>
              <a:rPr lang="en-IN" b="0" i="0" dirty="0" err="1">
                <a:solidFill>
                  <a:srgbClr val="2929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lr</a:t>
            </a:r>
            <a:r>
              <a:rPr lang="en-IN" b="0" i="0" dirty="0">
                <a:solidFill>
                  <a:srgbClr val="2929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* (-2 * </a:t>
            </a:r>
            <a:r>
              <a:rPr lang="en-IN" b="0" i="0" dirty="0" err="1">
                <a:solidFill>
                  <a:srgbClr val="2929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f.sum</a:t>
            </a:r>
            <a:r>
              <a:rPr lang="en-IN" b="0" i="0" dirty="0">
                <a:solidFill>
                  <a:srgbClr val="2929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 / N)</a:t>
            </a:r>
            <a:br>
              <a:rPr lang="en-IN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IN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IN" b="0" i="0" dirty="0" err="1">
                <a:solidFill>
                  <a:srgbClr val="2929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log.append</a:t>
            </a:r>
            <a:r>
              <a:rPr lang="en-IN" b="0" i="0" dirty="0">
                <a:solidFill>
                  <a:srgbClr val="2929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((m, b))</a:t>
            </a:r>
            <a:br>
              <a:rPr lang="en-IN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IN" b="0" i="0" dirty="0" err="1">
                <a:solidFill>
                  <a:srgbClr val="2929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mse.append</a:t>
            </a:r>
            <a:r>
              <a:rPr lang="en-IN" b="0" i="0" dirty="0">
                <a:solidFill>
                  <a:srgbClr val="2929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IN" b="0" i="0" dirty="0" err="1">
                <a:solidFill>
                  <a:srgbClr val="2929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mean_squared_error</a:t>
            </a:r>
            <a:r>
              <a:rPr lang="en-IN" b="0" i="0" dirty="0">
                <a:solidFill>
                  <a:srgbClr val="2929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(y, (m*X + b))) </a:t>
            </a:r>
            <a:br>
              <a:rPr lang="en-IN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IN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IN" b="0" i="0" dirty="0">
                <a:solidFill>
                  <a:srgbClr val="2929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return m, b, log, </a:t>
            </a:r>
            <a:r>
              <a:rPr lang="en-IN" b="0" i="0" dirty="0" err="1">
                <a:solidFill>
                  <a:srgbClr val="2929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mse</a:t>
            </a:r>
            <a:endParaRPr lang="en-IN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48491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What does these mean graphically (up to 3D)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47800" y="2133600"/>
            <a:ext cx="5962650" cy="3257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Rectangle 3"/>
          <p:cNvSpPr/>
          <p:nvPr/>
        </p:nvSpPr>
        <p:spPr>
          <a:xfrm>
            <a:off x="410268" y="432079"/>
            <a:ext cx="381694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000" b="1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Linear Algebra-A Gentle overview </a:t>
            </a:r>
          </a:p>
        </p:txBody>
      </p:sp>
    </p:spTree>
    <p:extLst>
      <p:ext uri="{BB962C8B-B14F-4D97-AF65-F5344CB8AC3E}">
        <p14:creationId xmlns:p14="http://schemas.microsoft.com/office/powerpoint/2010/main" val="15253240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Linear equations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52600" y="1524000"/>
            <a:ext cx="5743575" cy="472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Rectangle 4"/>
          <p:cNvSpPr/>
          <p:nvPr/>
        </p:nvSpPr>
        <p:spPr>
          <a:xfrm>
            <a:off x="410268" y="432079"/>
            <a:ext cx="381694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000" b="1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Linear Algebra-A Gentle overview </a:t>
            </a:r>
          </a:p>
        </p:txBody>
      </p:sp>
    </p:spTree>
    <p:extLst>
      <p:ext uri="{BB962C8B-B14F-4D97-AF65-F5344CB8AC3E}">
        <p14:creationId xmlns:p14="http://schemas.microsoft.com/office/powerpoint/2010/main" val="25101298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System of Linear equations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geogebra-export.png"/>
          <p:cNvPicPr>
            <a:picLocks noChangeAspect="1"/>
          </p:cNvPicPr>
          <p:nvPr/>
        </p:nvPicPr>
        <p:blipFill>
          <a:blip r:embed="rId2" cstate="print"/>
          <a:srcRect r="25689" b="16063"/>
          <a:stretch>
            <a:fillRect/>
          </a:stretch>
        </p:blipFill>
        <p:spPr>
          <a:xfrm>
            <a:off x="304800" y="1066800"/>
            <a:ext cx="5973738" cy="5029200"/>
          </a:xfrm>
          <a:prstGeom prst="rect">
            <a:avLst/>
          </a:prstGeom>
        </p:spPr>
      </p:pic>
      <p:graphicFrame>
        <p:nvGraphicFramePr>
          <p:cNvPr id="5122" name="Object 2"/>
          <p:cNvGraphicFramePr>
            <a:graphicFrameLocks noChangeAspect="1"/>
          </p:cNvGraphicFramePr>
          <p:nvPr/>
        </p:nvGraphicFramePr>
        <p:xfrm>
          <a:off x="6629400" y="3505200"/>
          <a:ext cx="1747838" cy="1184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825480" imgH="558720" progId="Equation.3">
                  <p:embed/>
                </p:oleObj>
              </mc:Choice>
              <mc:Fallback>
                <p:oleObj name="Equation" r:id="rId3" imgW="825480" imgH="5587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29400" y="3505200"/>
                        <a:ext cx="1747838" cy="1184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/>
          <p:cNvSpPr/>
          <p:nvPr/>
        </p:nvSpPr>
        <p:spPr>
          <a:xfrm>
            <a:off x="410268" y="432079"/>
            <a:ext cx="381694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000" b="1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Linear Algebra-A Gentle overview </a:t>
            </a:r>
          </a:p>
        </p:txBody>
      </p:sp>
    </p:spTree>
    <p:extLst>
      <p:ext uri="{BB962C8B-B14F-4D97-AF65-F5344CB8AC3E}">
        <p14:creationId xmlns:p14="http://schemas.microsoft.com/office/powerpoint/2010/main" val="8069238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geogebra-export2.jpg"/>
          <p:cNvPicPr>
            <a:picLocks noChangeAspect="1"/>
          </p:cNvPicPr>
          <p:nvPr/>
        </p:nvPicPr>
        <p:blipFill>
          <a:blip r:embed="rId2" cstate="print"/>
          <a:srcRect t="13081" r="27092" b="9886"/>
          <a:stretch>
            <a:fillRect/>
          </a:stretch>
        </p:blipFill>
        <p:spPr>
          <a:xfrm>
            <a:off x="304800" y="1143000"/>
            <a:ext cx="6096000" cy="4800600"/>
          </a:xfrm>
          <a:prstGeom prst="rect">
            <a:avLst/>
          </a:prstGeom>
        </p:spPr>
      </p:pic>
      <p:graphicFrame>
        <p:nvGraphicFramePr>
          <p:cNvPr id="6146" name="Object 2"/>
          <p:cNvGraphicFramePr>
            <a:graphicFrameLocks noChangeAspect="1"/>
          </p:cNvGraphicFramePr>
          <p:nvPr/>
        </p:nvGraphicFramePr>
        <p:xfrm>
          <a:off x="6934200" y="2971800"/>
          <a:ext cx="1625600" cy="111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812520" imgH="558720" progId="Equation.3">
                  <p:embed/>
                </p:oleObj>
              </mc:Choice>
              <mc:Fallback>
                <p:oleObj name="Equation" r:id="rId3" imgW="812520" imgH="5587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34200" y="2971800"/>
                        <a:ext cx="1625600" cy="1117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/>
          <p:cNvSpPr/>
          <p:nvPr/>
        </p:nvSpPr>
        <p:spPr>
          <a:xfrm>
            <a:off x="410268" y="432079"/>
            <a:ext cx="381694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000" b="1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Linear Algebra-A Gentle overview </a:t>
            </a:r>
          </a:p>
        </p:txBody>
      </p:sp>
    </p:spTree>
    <p:extLst>
      <p:ext uri="{BB962C8B-B14F-4D97-AF65-F5344CB8AC3E}">
        <p14:creationId xmlns:p14="http://schemas.microsoft.com/office/powerpoint/2010/main" val="4411047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7170" name="Object 2"/>
          <p:cNvGraphicFramePr>
            <a:graphicFrameLocks noChangeAspect="1"/>
          </p:cNvGraphicFramePr>
          <p:nvPr/>
        </p:nvGraphicFramePr>
        <p:xfrm>
          <a:off x="6858000" y="2971800"/>
          <a:ext cx="1549400" cy="1065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812520" imgH="558720" progId="Equation.3">
                  <p:embed/>
                </p:oleObj>
              </mc:Choice>
              <mc:Fallback>
                <p:oleObj name="Equation" r:id="rId2" imgW="812520" imgH="5587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0" y="2971800"/>
                        <a:ext cx="1549400" cy="10652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4" descr="geogebra-exportp.jpg"/>
          <p:cNvPicPr>
            <a:picLocks noChangeAspect="1"/>
          </p:cNvPicPr>
          <p:nvPr/>
        </p:nvPicPr>
        <p:blipFill>
          <a:blip r:embed="rId4" cstate="print"/>
          <a:srcRect t="22384" r="28395" b="7850"/>
          <a:stretch>
            <a:fillRect/>
          </a:stretch>
        </p:blipFill>
        <p:spPr>
          <a:xfrm>
            <a:off x="304800" y="1371600"/>
            <a:ext cx="6400800" cy="46482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10268" y="432079"/>
            <a:ext cx="381694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000" b="1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Linear Algebra-A Gentle overview </a:t>
            </a:r>
          </a:p>
        </p:txBody>
      </p:sp>
    </p:spTree>
    <p:extLst>
      <p:ext uri="{BB962C8B-B14F-4D97-AF65-F5344CB8AC3E}">
        <p14:creationId xmlns:p14="http://schemas.microsoft.com/office/powerpoint/2010/main" val="7141944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geogebra-expor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4200" y="914400"/>
            <a:ext cx="3671888" cy="496427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10268" y="432079"/>
            <a:ext cx="381694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000" b="1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Linear Algebra-A Gentle overview </a:t>
            </a:r>
          </a:p>
        </p:txBody>
      </p:sp>
    </p:spTree>
    <p:extLst>
      <p:ext uri="{BB962C8B-B14F-4D97-AF65-F5344CB8AC3E}">
        <p14:creationId xmlns:p14="http://schemas.microsoft.com/office/powerpoint/2010/main" val="7679626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1524000"/>
            <a:ext cx="7534275" cy="4638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1371600" y="6172200"/>
            <a:ext cx="65902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hlinkClick r:id="rId3"/>
              </a:rPr>
              <a:t>https://courses.lumenlearning.com/boundless-algebra/chapter/systems-of-equations-in-three-variables/</a:t>
            </a:r>
            <a:endParaRPr lang="en-US" sz="1100" dirty="0"/>
          </a:p>
        </p:txBody>
      </p:sp>
      <p:sp>
        <p:nvSpPr>
          <p:cNvPr id="6" name="TextBox 5"/>
          <p:cNvSpPr txBox="1"/>
          <p:nvPr/>
        </p:nvSpPr>
        <p:spPr>
          <a:xfrm>
            <a:off x="2506249" y="6581001"/>
            <a:ext cx="43858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images used are for academic purpose. Copyright to original author</a:t>
            </a:r>
            <a:endParaRPr lang="en-IN" sz="1200" dirty="0"/>
          </a:p>
        </p:txBody>
      </p:sp>
      <p:sp>
        <p:nvSpPr>
          <p:cNvPr id="7" name="Rectangle 6"/>
          <p:cNvSpPr/>
          <p:nvPr/>
        </p:nvSpPr>
        <p:spPr>
          <a:xfrm>
            <a:off x="410268" y="432079"/>
            <a:ext cx="381694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000" b="1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Linear Algebra-A Gentle overview </a:t>
            </a:r>
          </a:p>
        </p:txBody>
      </p:sp>
    </p:spTree>
    <p:extLst>
      <p:ext uri="{BB962C8B-B14F-4D97-AF65-F5344CB8AC3E}">
        <p14:creationId xmlns:p14="http://schemas.microsoft.com/office/powerpoint/2010/main" val="287016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38200" y="1447800"/>
            <a:ext cx="531495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9" name="Group 8"/>
          <p:cNvGrpSpPr/>
          <p:nvPr/>
        </p:nvGrpSpPr>
        <p:grpSpPr>
          <a:xfrm>
            <a:off x="3276600" y="3810000"/>
            <a:ext cx="5476875" cy="2286000"/>
            <a:chOff x="2895600" y="3581400"/>
            <a:chExt cx="5476875" cy="2286000"/>
          </a:xfrm>
        </p:grpSpPr>
        <p:pic>
          <p:nvPicPr>
            <p:cNvPr id="11267" name="Picture 3"/>
            <p:cNvPicPr>
              <a:picLocks noChangeAspect="1" noChangeArrowheads="1"/>
            </p:cNvPicPr>
            <p:nvPr/>
          </p:nvPicPr>
          <p:blipFill>
            <a:blip r:embed="rId3"/>
            <a:srcRect l="17316"/>
            <a:stretch>
              <a:fillRect/>
            </a:stretch>
          </p:blipFill>
          <p:spPr bwMode="auto">
            <a:xfrm>
              <a:off x="2895600" y="3657600"/>
              <a:ext cx="3638550" cy="2143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1268" name="Picture 4"/>
            <p:cNvPicPr>
              <a:picLocks noChangeAspect="1" noChangeArrowheads="1"/>
            </p:cNvPicPr>
            <p:nvPr/>
          </p:nvPicPr>
          <p:blipFill>
            <a:blip r:embed="rId4"/>
            <a:srcRect l="43243"/>
            <a:stretch>
              <a:fillRect/>
            </a:stretch>
          </p:blipFill>
          <p:spPr bwMode="auto">
            <a:xfrm>
              <a:off x="6324600" y="3581400"/>
              <a:ext cx="1017076" cy="2286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1269" name="Picture 5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7543800" y="3810000"/>
              <a:ext cx="828675" cy="20193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8" name="TextBox 7"/>
            <p:cNvSpPr txBox="1"/>
            <p:nvPr/>
          </p:nvSpPr>
          <p:spPr>
            <a:xfrm>
              <a:off x="7162800" y="4495800"/>
              <a:ext cx="3337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/>
                <a:t>=</a:t>
              </a:r>
            </a:p>
          </p:txBody>
        </p:sp>
      </p:grpSp>
      <p:sp>
        <p:nvSpPr>
          <p:cNvPr id="10" name="Rectangle 9"/>
          <p:cNvSpPr/>
          <p:nvPr/>
        </p:nvSpPr>
        <p:spPr>
          <a:xfrm>
            <a:off x="410268" y="432079"/>
            <a:ext cx="381694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000" b="1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Linear Algebra-A Gentle overview </a:t>
            </a:r>
          </a:p>
        </p:txBody>
      </p:sp>
    </p:spTree>
    <p:extLst>
      <p:ext uri="{BB962C8B-B14F-4D97-AF65-F5344CB8AC3E}">
        <p14:creationId xmlns:p14="http://schemas.microsoft.com/office/powerpoint/2010/main" val="21064580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Best Python Libraries for Machine Learning &amp; AI - Blo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904"/>
          <a:stretch/>
        </p:blipFill>
        <p:spPr bwMode="auto">
          <a:xfrm>
            <a:off x="1372908" y="2049102"/>
            <a:ext cx="6366968" cy="3681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624627" y="1036751"/>
            <a:ext cx="676140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dirty="0"/>
              <a:t>Machine Learning &gt;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506249" y="6581001"/>
            <a:ext cx="43858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images used are for academic purpose. Copyright to original author</a:t>
            </a:r>
            <a:endParaRPr lang="en-IN" sz="1200" dirty="0"/>
          </a:p>
        </p:txBody>
      </p:sp>
    </p:spTree>
    <p:extLst>
      <p:ext uri="{BB962C8B-B14F-4D97-AF65-F5344CB8AC3E}">
        <p14:creationId xmlns:p14="http://schemas.microsoft.com/office/powerpoint/2010/main" val="4796306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Matrices to solve the system </a:t>
            </a:r>
            <a:endParaRPr lang="en-US" dirty="0"/>
          </a:p>
        </p:txBody>
      </p:sp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0" y="1447800"/>
            <a:ext cx="2181225" cy="159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Right Arrow 4"/>
          <p:cNvSpPr/>
          <p:nvPr/>
        </p:nvSpPr>
        <p:spPr>
          <a:xfrm>
            <a:off x="4038600" y="1905000"/>
            <a:ext cx="685800" cy="685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25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953000" y="1219200"/>
            <a:ext cx="3381375" cy="1933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Down Arrow 6"/>
          <p:cNvSpPr/>
          <p:nvPr/>
        </p:nvSpPr>
        <p:spPr>
          <a:xfrm>
            <a:off x="6629400" y="3352800"/>
            <a:ext cx="609600" cy="685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252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867400" y="4191000"/>
            <a:ext cx="2266950" cy="199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Right Arrow 8"/>
          <p:cNvSpPr/>
          <p:nvPr/>
        </p:nvSpPr>
        <p:spPr>
          <a:xfrm>
            <a:off x="8305800" y="4876800"/>
            <a:ext cx="838200" cy="838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3253" name="Object 5"/>
          <p:cNvGraphicFramePr>
            <a:graphicFrameLocks noChangeAspect="1"/>
          </p:cNvGraphicFramePr>
          <p:nvPr/>
        </p:nvGraphicFramePr>
        <p:xfrm>
          <a:off x="1447800" y="4114800"/>
          <a:ext cx="2362200" cy="18952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091880" imgH="876240" progId="Equation.3">
                  <p:embed/>
                </p:oleObj>
              </mc:Choice>
              <mc:Fallback>
                <p:oleObj name="Equation" r:id="rId5" imgW="1091880" imgH="876240" progId="Equation.3">
                  <p:embed/>
                  <p:pic>
                    <p:nvPicPr>
                      <p:cNvPr id="53253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7800" y="4114800"/>
                        <a:ext cx="2362200" cy="189525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/>
          <p:cNvSpPr/>
          <p:nvPr/>
        </p:nvSpPr>
        <p:spPr>
          <a:xfrm>
            <a:off x="410268" y="432079"/>
            <a:ext cx="381694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000" b="1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Linear Algebra-A Gentle overview </a:t>
            </a:r>
          </a:p>
        </p:txBody>
      </p:sp>
    </p:spTree>
    <p:extLst>
      <p:ext uri="{BB962C8B-B14F-4D97-AF65-F5344CB8AC3E}">
        <p14:creationId xmlns:p14="http://schemas.microsoft.com/office/powerpoint/2010/main" val="4919118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ight Arrow 3"/>
          <p:cNvSpPr/>
          <p:nvPr/>
        </p:nvSpPr>
        <p:spPr>
          <a:xfrm>
            <a:off x="609600" y="1828800"/>
            <a:ext cx="685800" cy="685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52600" y="1600200"/>
            <a:ext cx="2238375" cy="161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Right Arrow 5"/>
          <p:cNvSpPr/>
          <p:nvPr/>
        </p:nvSpPr>
        <p:spPr>
          <a:xfrm>
            <a:off x="4343400" y="1828800"/>
            <a:ext cx="762000" cy="762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427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486400" y="1447800"/>
            <a:ext cx="2371725" cy="1943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Down Arrow 8"/>
          <p:cNvSpPr/>
          <p:nvPr/>
        </p:nvSpPr>
        <p:spPr>
          <a:xfrm>
            <a:off x="6324600" y="3657600"/>
            <a:ext cx="685800" cy="685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4276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638800" y="4419600"/>
            <a:ext cx="2238375" cy="1866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Right Arrow 10"/>
          <p:cNvSpPr/>
          <p:nvPr/>
        </p:nvSpPr>
        <p:spPr>
          <a:xfrm rot="10800000">
            <a:off x="4648200" y="5029200"/>
            <a:ext cx="685800" cy="685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2438400" y="4495800"/>
            <a:ext cx="69121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  <a:p>
            <a:r>
              <a:rPr lang="en-US" dirty="0"/>
              <a:t>x = 0</a:t>
            </a:r>
          </a:p>
          <a:p>
            <a:r>
              <a:rPr lang="en-US" dirty="0"/>
              <a:t>y = 1</a:t>
            </a:r>
          </a:p>
          <a:p>
            <a:r>
              <a:rPr lang="en-US" dirty="0"/>
              <a:t>z = 4</a:t>
            </a:r>
          </a:p>
          <a:p>
            <a:br>
              <a:rPr lang="en-US" dirty="0"/>
            </a:b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410268" y="432079"/>
            <a:ext cx="381694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000" b="1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Linear Algebra-A Gentle overview </a:t>
            </a:r>
          </a:p>
        </p:txBody>
      </p:sp>
    </p:spTree>
    <p:extLst>
      <p:ext uri="{BB962C8B-B14F-4D97-AF65-F5344CB8AC3E}">
        <p14:creationId xmlns:p14="http://schemas.microsoft.com/office/powerpoint/2010/main" val="21448186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2226" name="Picture 2" descr="https://miro.medium.com/max/638/1*V9sUnoCluHEJL5YrCcnP3g.jpe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0" y="1371600"/>
            <a:ext cx="6076950" cy="4562476"/>
          </a:xfrm>
          <a:prstGeom prst="rect">
            <a:avLst/>
          </a:prstGeom>
          <a:noFill/>
        </p:spPr>
      </p:pic>
      <p:sp>
        <p:nvSpPr>
          <p:cNvPr id="4" name="TextBox 3"/>
          <p:cNvSpPr txBox="1"/>
          <p:nvPr/>
        </p:nvSpPr>
        <p:spPr>
          <a:xfrm>
            <a:off x="2506249" y="6581001"/>
            <a:ext cx="43858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images used are for academic purpose. Copyright to original author</a:t>
            </a:r>
            <a:endParaRPr lang="en-IN" sz="1200" dirty="0"/>
          </a:p>
        </p:txBody>
      </p:sp>
      <p:sp>
        <p:nvSpPr>
          <p:cNvPr id="5" name="Rectangle 4"/>
          <p:cNvSpPr/>
          <p:nvPr/>
        </p:nvSpPr>
        <p:spPr>
          <a:xfrm>
            <a:off x="410268" y="432079"/>
            <a:ext cx="381694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000" b="1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Linear Algebra-A Gentle overview </a:t>
            </a:r>
          </a:p>
        </p:txBody>
      </p:sp>
    </p:spTree>
    <p:extLst>
      <p:ext uri="{BB962C8B-B14F-4D97-AF65-F5344CB8AC3E}">
        <p14:creationId xmlns:p14="http://schemas.microsoft.com/office/powerpoint/2010/main" val="6024077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FA09F38-80A9-A796-9D12-DC72F47C2D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2642"/>
            <a:ext cx="10058400" cy="1050573"/>
          </a:xfrm>
        </p:spPr>
        <p:txBody>
          <a:bodyPr/>
          <a:lstStyle/>
          <a:p>
            <a:r>
              <a:rPr lang="en-US" dirty="0"/>
              <a:t>Geometry of Vectors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A0993663-596D-D712-CAAA-81F124F8E47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44775" y="1490333"/>
                <a:ext cx="6192687" cy="5367667"/>
              </a:xfrm>
            </p:spPr>
            <p:txBody>
              <a:bodyPr>
                <a:normAutofit fontScale="85000" lnSpcReduction="10000"/>
              </a:bodyPr>
              <a:lstStyle/>
              <a:p>
                <a:r>
                  <a:rPr lang="en-US" dirty="0"/>
                  <a:t>First interpretation of a vector: </a:t>
                </a:r>
                <a:r>
                  <a:rPr lang="en-US" dirty="0">
                    <a:solidFill>
                      <a:srgbClr val="FF0000"/>
                    </a:solidFill>
                  </a:rPr>
                  <a:t>point in space</a:t>
                </a:r>
              </a:p>
              <a:p>
                <a:pPr lvl="1"/>
                <a:r>
                  <a:rPr lang="en-US" dirty="0"/>
                  <a:t>E.g., in 2D we can visualize the data points with respect to a coordinate origin </a:t>
                </a:r>
              </a:p>
              <a:p>
                <a:pPr lvl="1"/>
                <a:endParaRPr lang="en-US" dirty="0"/>
              </a:p>
              <a:p>
                <a:pPr lvl="1"/>
                <a:endParaRPr lang="en-US" sz="1000" dirty="0"/>
              </a:p>
              <a:p>
                <a:r>
                  <a:rPr lang="en-US" dirty="0"/>
                  <a:t>Second interpretation of a vector: </a:t>
                </a:r>
                <a:r>
                  <a:rPr lang="en-US" dirty="0">
                    <a:solidFill>
                      <a:srgbClr val="FF0000"/>
                    </a:solidFill>
                  </a:rPr>
                  <a:t>direction in space</a:t>
                </a:r>
              </a:p>
              <a:p>
                <a:pPr lvl="1"/>
                <a:r>
                  <a:rPr lang="en-US" dirty="0"/>
                  <a:t>E.g., the vector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3, 2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/>
                  <a:t> has a direction of 3 steps to the right and 2 steps up</a:t>
                </a:r>
              </a:p>
              <a:p>
                <a:pPr lvl="1"/>
                <a:r>
                  <a:rPr lang="en-US" dirty="0"/>
                  <a:t>The notation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</m:acc>
                  </m:oMath>
                </a14:m>
                <a:r>
                  <a:rPr lang="en-US" dirty="0"/>
                  <a:t> is sometimes used to indicate that the vectors have a direction</a:t>
                </a:r>
              </a:p>
              <a:p>
                <a:pPr lvl="1"/>
                <a:r>
                  <a:rPr lang="en-US" dirty="0"/>
                  <a:t>All vectors in the figure have the same direction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Vector </a:t>
                </a:r>
                <a:r>
                  <a:rPr lang="en-US" dirty="0">
                    <a:solidFill>
                      <a:srgbClr val="FF0000"/>
                    </a:solidFill>
                  </a:rPr>
                  <a:t>addition</a:t>
                </a:r>
              </a:p>
              <a:p>
                <a:pPr lvl="1"/>
                <a:r>
                  <a:rPr lang="en-US" dirty="0"/>
                  <a:t>We add the coordinates, and follow the directions given by the two vectors that are added </a:t>
                </a:r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A0993663-596D-D712-CAAA-81F124F8E4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44775" y="1490333"/>
                <a:ext cx="6192687" cy="5367667"/>
              </a:xfrm>
              <a:blipFill>
                <a:blip r:embed="rId2"/>
                <a:stretch>
                  <a:fillRect l="-1280" t="-2157" r="-39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E35C372B-86E4-A904-0819-CA74194A0E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3609" y="3195187"/>
            <a:ext cx="2320391" cy="17135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8ED3247-9B35-7282-FCDB-A4C8A99844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1937" y="1273215"/>
            <a:ext cx="2302805" cy="1728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7512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DA75BF4-93B3-F57C-2A19-78653F5A7522}"/>
              </a:ext>
            </a:extLst>
          </p:cNvPr>
          <p:cNvSpPr txBox="1">
            <a:spLocks/>
          </p:cNvSpPr>
          <p:nvPr/>
        </p:nvSpPr>
        <p:spPr>
          <a:xfrm>
            <a:off x="0" y="458621"/>
            <a:ext cx="10058400" cy="10505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Norm of a Vector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7C44377D-842D-E231-6AFD-C4FAEBD272D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5287" y="1784184"/>
                <a:ext cx="9584265" cy="536766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dirty="0"/>
                  <a:t>A vector </a:t>
                </a:r>
                <a:r>
                  <a:rPr lang="en-US" sz="2400" b="1" i="1" dirty="0">
                    <a:solidFill>
                      <a:srgbClr val="0070C0"/>
                    </a:solidFill>
                  </a:rPr>
                  <a:t>norm</a:t>
                </a:r>
                <a:r>
                  <a:rPr lang="en-US" sz="2400" dirty="0"/>
                  <a:t> is a function that maps a vector to a scalar value</a:t>
                </a:r>
              </a:p>
              <a:p>
                <a:pPr lvl="1"/>
                <a:r>
                  <a:rPr lang="en-US" dirty="0"/>
                  <a:t>The norm is a measure of the size of the vector</a:t>
                </a:r>
              </a:p>
              <a:p>
                <a:r>
                  <a:rPr lang="en-US" dirty="0"/>
                  <a:t>The norm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should satisfy the following properties:</a:t>
                </a:r>
              </a:p>
              <a:p>
                <a:pPr lvl="1"/>
                <a:r>
                  <a:rPr lang="en-US" dirty="0"/>
                  <a:t>Scaling: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b="1" smtClean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d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</m:d>
                    <m:r>
                      <a:rPr lang="en-US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smtClean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Triangle inequality: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𝐱</m:t>
                        </m:r>
                        <m:r>
                          <a:rPr lang="en-US" b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1" smtClean="0">
                            <a:latin typeface="Cambria Math" panose="02040503050406030204" pitchFamily="18" charset="0"/>
                          </a:rPr>
                          <m:t>𝐲</m:t>
                        </m:r>
                      </m:e>
                    </m:d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d>
                    <m:r>
                      <a:rPr lang="en-US" b="1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𝐲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Must be non-negative: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d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The general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norm </a:t>
                </a:r>
                <a:r>
                  <a:rPr lang="en-US" dirty="0"/>
                  <a:t>of a vector </a:t>
                </a:r>
                <a14:m>
                  <m:oMath xmlns:m="http://schemas.openxmlformats.org/officeDocument/2006/math">
                    <m:r>
                      <a:rPr lang="en-US" b="1">
                        <a:latin typeface="Cambria Math" panose="02040503050406030204" pitchFamily="18" charset="0"/>
                      </a:rPr>
                      <m:t>𝐱</m:t>
                    </m:r>
                  </m:oMath>
                </a14:m>
                <a:r>
                  <a:rPr lang="en-US" dirty="0"/>
                  <a:t> is obtained as: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7C44377D-842D-E231-6AFD-C4FAEBD272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87" y="1784184"/>
                <a:ext cx="9584265" cy="5367667"/>
              </a:xfrm>
              <a:prstGeom prst="rect">
                <a:avLst/>
              </a:prstGeom>
              <a:blipFill>
                <a:blip r:embed="rId2"/>
                <a:stretch>
                  <a:fillRect l="-1145" t="-159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820D347-1096-E5B1-908D-8060175C62C3}"/>
                  </a:ext>
                </a:extLst>
              </p:cNvPr>
              <p:cNvSpPr txBox="1"/>
              <p:nvPr/>
            </p:nvSpPr>
            <p:spPr>
              <a:xfrm>
                <a:off x="2503930" y="5034293"/>
                <a:ext cx="2808311" cy="11049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</m:d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820D347-1096-E5B1-908D-8060175C62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3930" y="5034293"/>
                <a:ext cx="2808311" cy="110498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718815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E6CE2AD5-EE29-4948-BDCA-25F68E6CA1E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02245" y="1265387"/>
                <a:ext cx="9584265" cy="536766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 lnSpcReduction="2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=2, </m:t>
                    </m:r>
                  </m:oMath>
                </a14:m>
                <a:r>
                  <a:rPr lang="en-US" dirty="0"/>
                  <a:t>we have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norm </a:t>
                </a:r>
                <a:endParaRPr lang="en-US" dirty="0">
                  <a:solidFill>
                    <a:srgbClr val="002060"/>
                  </a:solidFill>
                </a:endParaRPr>
              </a:p>
              <a:p>
                <a:pPr lvl="1"/>
                <a:r>
                  <a:rPr lang="en-US" dirty="0"/>
                  <a:t>Also called </a:t>
                </a:r>
                <a:r>
                  <a:rPr lang="en-US" b="1" dirty="0"/>
                  <a:t>Euclidean norm</a:t>
                </a:r>
              </a:p>
              <a:p>
                <a:pPr lvl="1"/>
                <a:r>
                  <a:rPr lang="en-US" dirty="0"/>
                  <a:t>It is the most often used norm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norm is often denoted just as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smtClean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d>
                  </m:oMath>
                </a14:m>
                <a:r>
                  <a:rPr lang="en-US" dirty="0"/>
                  <a:t> with the subscript 2 omitted</a:t>
                </a:r>
              </a:p>
              <a:p>
                <a:endParaRPr lang="en-US" sz="1000" dirty="0"/>
              </a:p>
              <a:p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=1, </m:t>
                    </m:r>
                  </m:oMath>
                </a14:m>
                <a:r>
                  <a:rPr lang="en-US" dirty="0"/>
                  <a:t>we have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norm </a:t>
                </a:r>
                <a:endParaRPr lang="en-US" dirty="0">
                  <a:solidFill>
                    <a:srgbClr val="002060"/>
                  </a:solidFill>
                </a:endParaRPr>
              </a:p>
              <a:p>
                <a:pPr lvl="1"/>
                <a:r>
                  <a:rPr lang="en-US" dirty="0"/>
                  <a:t>Uses the absolute values of the elements</a:t>
                </a:r>
              </a:p>
              <a:p>
                <a:pPr lvl="1"/>
                <a:r>
                  <a:rPr lang="en-US" dirty="0"/>
                  <a:t>Discriminate between zero and non-zero elements</a:t>
                </a:r>
              </a:p>
              <a:p>
                <a:endParaRPr lang="en-US" dirty="0"/>
              </a:p>
              <a:p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=∞, </m:t>
                    </m:r>
                  </m:oMath>
                </a14:m>
                <a:r>
                  <a:rPr lang="en-US" dirty="0"/>
                  <a:t>we have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norm </a:t>
                </a:r>
                <a:endParaRPr lang="en-US" dirty="0">
                  <a:solidFill>
                    <a:srgbClr val="002060"/>
                  </a:solidFill>
                </a:endParaRPr>
              </a:p>
              <a:p>
                <a:pPr lvl="1"/>
                <a:r>
                  <a:rPr lang="en-US" dirty="0"/>
                  <a:t>Known as </a:t>
                </a:r>
                <a:r>
                  <a:rPr lang="en-US" b="1" dirty="0"/>
                  <a:t>infinity norm</a:t>
                </a:r>
                <a:r>
                  <a:rPr lang="en-US" dirty="0"/>
                  <a:t>, or </a:t>
                </a:r>
                <a:r>
                  <a:rPr lang="en-US" b="1" dirty="0"/>
                  <a:t>max norm</a:t>
                </a:r>
              </a:p>
              <a:p>
                <a:pPr lvl="1"/>
                <a:r>
                  <a:rPr lang="en-US" dirty="0"/>
                  <a:t>Outputs the absolute value of the largest element</a:t>
                </a:r>
              </a:p>
              <a:p>
                <a:pPr lvl="1"/>
                <a:endParaRPr lang="en-US" sz="10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norm </a:t>
                </a:r>
                <a:r>
                  <a:rPr lang="en-US" dirty="0"/>
                  <a:t>outputs the number of non-zero elements</a:t>
                </a:r>
              </a:p>
              <a:p>
                <a:pPr lvl="1"/>
                <a:r>
                  <a:rPr lang="en-US" dirty="0"/>
                  <a:t>It is not 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norm, and it is not really a norm function either (it is incorrectly called a norm)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E6CE2AD5-EE29-4948-BDCA-25F68E6CA1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245" y="1265387"/>
                <a:ext cx="9584265" cy="5367667"/>
              </a:xfrm>
              <a:prstGeom prst="rect">
                <a:avLst/>
              </a:prstGeom>
              <a:blipFill>
                <a:blip r:embed="rId2"/>
                <a:stretch>
                  <a:fillRect l="-954" t="-295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F2C9D2D-3296-90AB-D92F-2A24402CD2B1}"/>
                  </a:ext>
                </a:extLst>
              </p:cNvPr>
              <p:cNvSpPr txBox="1"/>
              <p:nvPr/>
            </p:nvSpPr>
            <p:spPr>
              <a:xfrm>
                <a:off x="5746860" y="4209883"/>
                <a:ext cx="1944216" cy="4959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0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</m:d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F2C9D2D-3296-90AB-D92F-2A24402CD2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6860" y="4209883"/>
                <a:ext cx="1944216" cy="49597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6127672-27AD-C140-21C2-D3E50264BDA8}"/>
                  </a:ext>
                </a:extLst>
              </p:cNvPr>
              <p:cNvSpPr txBox="1"/>
              <p:nvPr/>
            </p:nvSpPr>
            <p:spPr>
              <a:xfrm>
                <a:off x="5182616" y="1013940"/>
                <a:ext cx="3588580" cy="12932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</m:d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nary>
                        </m:e>
                      </m:ra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6127672-27AD-C140-21C2-D3E50264BD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2616" y="1013940"/>
                <a:ext cx="3588580" cy="129323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6820CFF-5B01-2E35-3A27-BE90D61EEB94}"/>
                  </a:ext>
                </a:extLst>
              </p:cNvPr>
              <p:cNvSpPr txBox="1"/>
              <p:nvPr/>
            </p:nvSpPr>
            <p:spPr>
              <a:xfrm>
                <a:off x="5170796" y="2701912"/>
                <a:ext cx="2808311" cy="9349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</m:d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6820CFF-5B01-2E35-3A27-BE90D61EEB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0796" y="2701912"/>
                <a:ext cx="2808311" cy="93493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0590261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Linear Independence &amp; Basis</a:t>
            </a:r>
          </a:p>
        </p:txBody>
      </p:sp>
      <p:sp>
        <p:nvSpPr>
          <p:cNvPr id="5" name="Rectangle 4"/>
          <p:cNvSpPr/>
          <p:nvPr/>
        </p:nvSpPr>
        <p:spPr>
          <a:xfrm>
            <a:off x="410268" y="432079"/>
            <a:ext cx="381694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000" b="1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Linear Algebra-A Gentle overview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B49E2A8-F4A4-84AE-C535-B050C4F29CD3}"/>
                  </a:ext>
                </a:extLst>
              </p:cNvPr>
              <p:cNvSpPr txBox="1"/>
              <p:nvPr/>
            </p:nvSpPr>
            <p:spPr>
              <a:xfrm>
                <a:off x="786572" y="2293163"/>
                <a:ext cx="7570855" cy="24006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effectLst/>
                    <a:latin typeface="Georgia" panose="02040502050405020303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Given </a:t>
                </a:r>
                <a14:m>
                  <m:oMath xmlns:m="http://schemas.openxmlformats.org/officeDocument/2006/math">
                    <m:r>
                      <a:rPr lang="en-US" sz="24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𝑛</m:t>
                    </m:r>
                  </m:oMath>
                </a14:m>
                <a:r>
                  <a:rPr lang="en-US" sz="2400" dirty="0">
                    <a:effectLst/>
                    <a:latin typeface="Georgia" panose="02040502050405020303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vectors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𝐮</m:t>
                        </m:r>
                      </m:e>
                      <m:sub>
                        <m:r>
                          <a:rPr lang="en-US" sz="24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24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IN" sz="2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𝐮</m:t>
                        </m:r>
                      </m:e>
                      <m:sub>
                        <m:r>
                          <a:rPr lang="en-US" sz="24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sz="24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IN" sz="2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𝐮</m:t>
                        </m:r>
                      </m:e>
                      <m:sub>
                        <m:r>
                          <a:rPr lang="en-US" sz="24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  <m:r>
                      <a:rPr lang="en-US" sz="24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,…,</m:t>
                    </m:r>
                    <m:sSub>
                      <m:sSubPr>
                        <m:ctrlPr>
                          <a:rPr lang="en-IN" sz="2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𝐮</m:t>
                        </m:r>
                      </m:e>
                      <m:sub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400" dirty="0">
                    <a:effectLst/>
                    <a:latin typeface="Georgia" panose="02040502050405020303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from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2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ℂ</m:t>
                        </m:r>
                      </m:e>
                      <m:sup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sz="2400" dirty="0">
                    <a:effectLst/>
                    <a:latin typeface="Georgia" panose="02040502050405020303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4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𝑛</m:t>
                    </m:r>
                  </m:oMath>
                </a14:m>
                <a:r>
                  <a:rPr lang="en-US" sz="2400" dirty="0">
                    <a:effectLst/>
                    <a:latin typeface="Georgia" panose="02040502050405020303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scalars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IN" sz="2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24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24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IN" sz="2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24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sz="24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IN" sz="2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24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  <m:r>
                      <a:rPr lang="en-US" sz="24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,…,</m:t>
                    </m:r>
                    <m:sSub>
                      <m:sSubPr>
                        <m:ctrlPr>
                          <a:rPr lang="en-IN" sz="2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400" dirty="0">
                    <a:effectLst/>
                    <a:latin typeface="Georgia" panose="02040502050405020303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their linear combination is the vector</a:t>
                </a:r>
              </a:p>
              <a:p>
                <a:endParaRPr lang="en-US" sz="2400" dirty="0">
                  <a:latin typeface="Georgia" panose="02040502050405020303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40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IN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𝐮</m:t>
                          </m:r>
                        </m:e>
                        <m:sub>
                          <m:r>
                            <a:rPr lang="en-US" sz="24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IN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IN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𝐮</m:t>
                          </m:r>
                        </m:e>
                        <m:sub>
                          <m:r>
                            <a:rPr lang="en-US" sz="24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IN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IN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𝐮</m:t>
                          </m:r>
                        </m:e>
                        <m:sub>
                          <m:r>
                            <a:rPr lang="en-US" sz="24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4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+⋯+</m:t>
                      </m:r>
                      <m:sSub>
                        <m:sSubPr>
                          <m:ctrlPr>
                            <a:rPr lang="en-IN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n-IN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𝐮</m:t>
                          </m:r>
                        </m:e>
                        <m:sub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IN" sz="1800" dirty="0">
                  <a:effectLst/>
                  <a:latin typeface="Georgia" panose="02040502050405020303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endParaRPr lang="en-US" sz="1800" dirty="0">
                  <a:effectLst/>
                  <a:latin typeface="Georgia" panose="02040502050405020303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endParaRPr lang="en-IN" sz="1800" dirty="0">
                  <a:effectLst/>
                  <a:latin typeface="Georgia" panose="02040502050405020303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endParaRPr lang="en-IN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B49E2A8-F4A4-84AE-C535-B050C4F29C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572" y="2293163"/>
                <a:ext cx="7570855" cy="2400657"/>
              </a:xfrm>
              <a:prstGeom prst="rect">
                <a:avLst/>
              </a:prstGeom>
              <a:blipFill>
                <a:blip r:embed="rId2"/>
                <a:stretch>
                  <a:fillRect l="-1208" t="-2030" r="-32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8041748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000" dirty="0">
                <a:solidFill>
                  <a:schemeClr val="bg1"/>
                </a:solidFill>
                <a:ea typeface="宋体" pitchFamily="2" charset="-122"/>
              </a:rPr>
              <a:t>  Basis &amp; </a:t>
            </a:r>
            <a:r>
              <a:rPr lang="en-US" altLang="zh-CN" sz="2000" dirty="0" err="1">
                <a:solidFill>
                  <a:schemeClr val="bg1"/>
                </a:solidFill>
                <a:ea typeface="宋体" pitchFamily="2" charset="-122"/>
              </a:rPr>
              <a:t>Orthonormal</a:t>
            </a:r>
            <a:r>
              <a:rPr lang="en-US" altLang="zh-CN" sz="2000" dirty="0">
                <a:solidFill>
                  <a:schemeClr val="bg1"/>
                </a:solidFill>
                <a:ea typeface="宋体" pitchFamily="2" charset="-122"/>
              </a:rPr>
              <a:t> Bases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4" name="Rectangle 7"/>
          <p:cNvSpPr>
            <a:spLocks noChangeArrowheads="1"/>
          </p:cNvSpPr>
          <p:nvPr/>
        </p:nvSpPr>
        <p:spPr bwMode="auto">
          <a:xfrm>
            <a:off x="533400" y="1600200"/>
            <a:ext cx="8001000" cy="2677656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2400" u="sng" dirty="0">
                <a:solidFill>
                  <a:srgbClr val="002060"/>
                </a:solidFill>
                <a:ea typeface="宋体" pitchFamily="2" charset="-122"/>
              </a:rPr>
              <a:t>Basis</a:t>
            </a:r>
            <a:r>
              <a:rPr lang="en-US" altLang="zh-CN" sz="2400" dirty="0">
                <a:solidFill>
                  <a:srgbClr val="002060"/>
                </a:solidFill>
                <a:ea typeface="宋体" pitchFamily="2" charset="-122"/>
              </a:rPr>
              <a:t>: a space is totally defined by a set of vectors – any vector is a </a:t>
            </a:r>
            <a:r>
              <a:rPr lang="en-US" altLang="zh-CN" sz="2400" i="1" dirty="0">
                <a:solidFill>
                  <a:srgbClr val="002060"/>
                </a:solidFill>
                <a:ea typeface="宋体" pitchFamily="2" charset="-122"/>
              </a:rPr>
              <a:t>linear combination</a:t>
            </a:r>
            <a:r>
              <a:rPr lang="en-US" altLang="zh-CN" sz="2400" dirty="0">
                <a:solidFill>
                  <a:srgbClr val="002060"/>
                </a:solidFill>
                <a:ea typeface="宋体" pitchFamily="2" charset="-122"/>
              </a:rPr>
              <a:t> of the basis</a:t>
            </a:r>
          </a:p>
          <a:p>
            <a:endParaRPr lang="en-US" altLang="zh-CN" sz="2400" dirty="0">
              <a:solidFill>
                <a:srgbClr val="002060"/>
              </a:solidFill>
              <a:ea typeface="宋体" pitchFamily="2" charset="-122"/>
            </a:endParaRPr>
          </a:p>
          <a:p>
            <a:r>
              <a:rPr lang="en-US" altLang="zh-CN" sz="2400" i="1" dirty="0">
                <a:solidFill>
                  <a:srgbClr val="002060"/>
                </a:solidFill>
                <a:ea typeface="宋体" pitchFamily="2" charset="-122"/>
              </a:rPr>
              <a:t>Ortho-Normal: orthogonal + normal</a:t>
            </a:r>
          </a:p>
          <a:p>
            <a:endParaRPr lang="en-US" altLang="zh-CN" sz="2400" i="1" dirty="0">
              <a:solidFill>
                <a:srgbClr val="002060"/>
              </a:solidFill>
              <a:ea typeface="宋体" pitchFamily="2" charset="-122"/>
            </a:endParaRPr>
          </a:p>
          <a:p>
            <a:r>
              <a:rPr lang="en-US" altLang="zh-CN" sz="2400" dirty="0">
                <a:solidFill>
                  <a:srgbClr val="002060"/>
                </a:solidFill>
                <a:ea typeface="宋体" pitchFamily="2" charset="-122"/>
              </a:rPr>
              <a:t>[</a:t>
            </a:r>
            <a:r>
              <a:rPr lang="en-US" altLang="zh-CN" sz="2400" b="1" u="sng" dirty="0">
                <a:solidFill>
                  <a:srgbClr val="002060"/>
                </a:solidFill>
                <a:ea typeface="宋体" pitchFamily="2" charset="-122"/>
              </a:rPr>
              <a:t>Orthogonal</a:t>
            </a:r>
            <a:r>
              <a:rPr lang="en-US" altLang="zh-CN" sz="2400" dirty="0">
                <a:solidFill>
                  <a:srgbClr val="002060"/>
                </a:solidFill>
                <a:ea typeface="宋体" pitchFamily="2" charset="-122"/>
              </a:rPr>
              <a:t>: dot product is zero</a:t>
            </a:r>
          </a:p>
          <a:p>
            <a:r>
              <a:rPr lang="en-US" altLang="zh-CN" sz="2400" b="1" u="sng" dirty="0">
                <a:solidFill>
                  <a:srgbClr val="002060"/>
                </a:solidFill>
                <a:ea typeface="宋体" pitchFamily="2" charset="-122"/>
              </a:rPr>
              <a:t> Normal</a:t>
            </a:r>
            <a:r>
              <a:rPr lang="en-US" altLang="zh-CN" sz="2400" dirty="0">
                <a:solidFill>
                  <a:srgbClr val="002060"/>
                </a:solidFill>
                <a:ea typeface="宋体" pitchFamily="2" charset="-122"/>
              </a:rPr>
              <a:t>: magnitude is one ]</a:t>
            </a:r>
          </a:p>
        </p:txBody>
      </p:sp>
      <p:sp>
        <p:nvSpPr>
          <p:cNvPr id="5" name="TextBox 4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1447800" y="4514671"/>
            <a:ext cx="2686056" cy="1384995"/>
          </a:xfrm>
          <a:prstGeom prst="rect">
            <a:avLst/>
          </a:prstGeom>
          <a:blipFill rotWithShape="0">
            <a:blip r:embed="rId2"/>
            <a:stretch>
              <a:fillRect/>
            </a:stretch>
          </a:blipFill>
        </p:spPr>
        <p:txBody>
          <a:bodyPr/>
          <a:lstStyle/>
          <a:p>
            <a:r>
              <a:rPr lang="en-IN">
                <a:noFill/>
              </a:rPr>
              <a:t> </a:t>
            </a:r>
          </a:p>
        </p:txBody>
      </p:sp>
      <p:sp>
        <p:nvSpPr>
          <p:cNvPr id="6" name="TextBox 5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5065844" y="4495800"/>
            <a:ext cx="1411156" cy="1384995"/>
          </a:xfrm>
          <a:prstGeom prst="rect">
            <a:avLst/>
          </a:prstGeom>
          <a:blipFill rotWithShape="0">
            <a:blip r:embed="rId3"/>
            <a:stretch>
              <a:fillRect t="-4846" b="-11013"/>
            </a:stretch>
          </a:blipFill>
        </p:spPr>
        <p:txBody>
          <a:bodyPr/>
          <a:lstStyle/>
          <a:p>
            <a:r>
              <a:rPr lang="en-IN">
                <a:noFill/>
              </a:rPr>
              <a:t> </a:t>
            </a:r>
          </a:p>
        </p:txBody>
      </p:sp>
      <p:sp>
        <p:nvSpPr>
          <p:cNvPr id="7" name="Rectangle 6"/>
          <p:cNvSpPr/>
          <p:nvPr/>
        </p:nvSpPr>
        <p:spPr>
          <a:xfrm>
            <a:off x="410268" y="432079"/>
            <a:ext cx="381694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000" b="1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Linear Algebra-A Gentle overview </a:t>
            </a:r>
          </a:p>
        </p:txBody>
      </p:sp>
    </p:spTree>
    <p:extLst>
      <p:ext uri="{BB962C8B-B14F-4D97-AF65-F5344CB8AC3E}">
        <p14:creationId xmlns:p14="http://schemas.microsoft.com/office/powerpoint/2010/main" val="17724826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/>
              <a:defRPr/>
            </a:pPr>
            <a:r>
              <a:rPr lang="en-US" sz="2000" dirty="0">
                <a:solidFill>
                  <a:schemeClr val="bg1"/>
                </a:solidFill>
              </a:rPr>
              <a:t>Linear independence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498475" y="484188"/>
            <a:ext cx="7556500" cy="1116012"/>
          </a:xfrm>
          <a:prstGeom prst="rect">
            <a:avLst/>
          </a:prstGeom>
        </p:spPr>
        <p:txBody>
          <a:bodyPr lIns="0" tIns="0" rIns="0" bIns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graphicFrame>
        <p:nvGraphicFramePr>
          <p:cNvPr id="5" name="Object 2"/>
          <p:cNvGraphicFramePr>
            <a:graphicFrameLocks noChangeAspect="1"/>
          </p:cNvGraphicFramePr>
          <p:nvPr/>
        </p:nvGraphicFramePr>
        <p:xfrm>
          <a:off x="4114800" y="2438400"/>
          <a:ext cx="3048000" cy="1433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511280" imgH="711000" progId="Equation.3">
                  <p:embed/>
                </p:oleObj>
              </mc:Choice>
              <mc:Fallback>
                <p:oleObj name="Equation" r:id="rId2" imgW="1511280" imgH="711000" progId="Equation.3">
                  <p:embed/>
                  <p:pic>
                    <p:nvPicPr>
                      <p:cNvPr id="5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14800" y="2438400"/>
                        <a:ext cx="3048000" cy="14335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 Box 7"/>
          <p:cNvSpPr txBox="1">
            <a:spLocks noChangeArrowheads="1"/>
          </p:cNvSpPr>
          <p:nvPr/>
        </p:nvSpPr>
        <p:spPr bwMode="auto">
          <a:xfrm>
            <a:off x="3962400" y="4114800"/>
            <a:ext cx="4267200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US" sz="2400" dirty="0">
                <a:latin typeface="+mj-lt"/>
              </a:rPr>
              <a:t>(</a:t>
            </a:r>
            <a:r>
              <a:rPr lang="en-US" sz="2400" dirty="0" err="1">
                <a:latin typeface="+mj-lt"/>
              </a:rPr>
              <a:t>u,v</a:t>
            </a:r>
            <a:r>
              <a:rPr lang="en-US" sz="2400" dirty="0">
                <a:latin typeface="+mj-lt"/>
              </a:rPr>
              <a:t>)=(0,0), i.e. the columns are linearly independent.</a:t>
            </a:r>
          </a:p>
        </p:txBody>
      </p:sp>
      <p:sp>
        <p:nvSpPr>
          <p:cNvPr id="7" name="Rectangle 8"/>
          <p:cNvSpPr>
            <a:spLocks noChangeArrowheads="1"/>
          </p:cNvSpPr>
          <p:nvPr/>
        </p:nvSpPr>
        <p:spPr bwMode="auto">
          <a:xfrm>
            <a:off x="152400" y="1143000"/>
            <a:ext cx="8153400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  <a:defRPr/>
            </a:pPr>
            <a:r>
              <a:rPr lang="en-US" sz="2400" dirty="0">
                <a:latin typeface="+mn-lt"/>
              </a:rPr>
              <a:t>A set of vectors is </a:t>
            </a:r>
            <a:r>
              <a:rPr lang="en-US" sz="2400" dirty="0">
                <a:solidFill>
                  <a:srgbClr val="FF0000"/>
                </a:solidFill>
                <a:latin typeface="+mn-lt"/>
              </a:rPr>
              <a:t>linearly independent </a:t>
            </a:r>
            <a:r>
              <a:rPr lang="en-US" sz="2400" dirty="0">
                <a:latin typeface="+mn-lt"/>
              </a:rPr>
              <a:t>if none of them can be written as a linear combination of the others.</a:t>
            </a:r>
          </a:p>
          <a:p>
            <a:pPr marL="342900" indent="-342900">
              <a:spcBef>
                <a:spcPct val="20000"/>
              </a:spcBef>
              <a:buFontTx/>
              <a:buChar char="•"/>
              <a:defRPr/>
            </a:pPr>
            <a:r>
              <a:rPr lang="en-US" sz="2400" dirty="0">
                <a:latin typeface="+mn-lt"/>
              </a:rPr>
              <a:t>Vectors v</a:t>
            </a:r>
            <a:r>
              <a:rPr lang="en-US" sz="2400" baseline="-25000" dirty="0">
                <a:latin typeface="+mn-lt"/>
              </a:rPr>
              <a:t>1</a:t>
            </a:r>
            <a:r>
              <a:rPr lang="en-US" sz="2400" dirty="0">
                <a:latin typeface="+mn-lt"/>
              </a:rPr>
              <a:t>,…,</a:t>
            </a:r>
            <a:r>
              <a:rPr lang="en-US" sz="2400" dirty="0" err="1">
                <a:latin typeface="+mn-lt"/>
              </a:rPr>
              <a:t>v</a:t>
            </a:r>
            <a:r>
              <a:rPr lang="en-US" sz="2400" baseline="-25000" dirty="0" err="1">
                <a:latin typeface="+mn-lt"/>
              </a:rPr>
              <a:t>k</a:t>
            </a:r>
            <a:r>
              <a:rPr lang="en-US" sz="2400" dirty="0">
                <a:latin typeface="+mn-lt"/>
              </a:rPr>
              <a:t> are linearly independent if c</a:t>
            </a:r>
            <a:r>
              <a:rPr lang="en-US" sz="2400" baseline="-25000" dirty="0">
                <a:latin typeface="+mn-lt"/>
              </a:rPr>
              <a:t>1</a:t>
            </a:r>
            <a:r>
              <a:rPr lang="en-US" sz="2400" dirty="0">
                <a:latin typeface="+mn-lt"/>
              </a:rPr>
              <a:t>v</a:t>
            </a:r>
            <a:r>
              <a:rPr lang="en-US" sz="2400" baseline="-25000" dirty="0">
                <a:latin typeface="+mn-lt"/>
              </a:rPr>
              <a:t>1</a:t>
            </a:r>
            <a:r>
              <a:rPr lang="en-US" sz="2400" dirty="0">
                <a:latin typeface="+mn-lt"/>
              </a:rPr>
              <a:t>+…+</a:t>
            </a:r>
            <a:r>
              <a:rPr lang="en-US" sz="2400" dirty="0" err="1">
                <a:latin typeface="+mn-lt"/>
              </a:rPr>
              <a:t>c</a:t>
            </a:r>
            <a:r>
              <a:rPr lang="en-US" sz="2400" baseline="-25000" dirty="0" err="1">
                <a:latin typeface="+mn-lt"/>
              </a:rPr>
              <a:t>k</a:t>
            </a:r>
            <a:r>
              <a:rPr lang="en-US" sz="2400" dirty="0" err="1">
                <a:latin typeface="+mn-lt"/>
              </a:rPr>
              <a:t>v</a:t>
            </a:r>
            <a:r>
              <a:rPr lang="en-US" sz="2400" baseline="-25000" dirty="0" err="1">
                <a:latin typeface="+mn-lt"/>
              </a:rPr>
              <a:t>k</a:t>
            </a:r>
            <a:r>
              <a:rPr lang="en-US" sz="2400" dirty="0">
                <a:latin typeface="+mn-lt"/>
              </a:rPr>
              <a:t> = 0 implies c</a:t>
            </a:r>
            <a:r>
              <a:rPr lang="en-US" sz="2400" baseline="-25000" dirty="0">
                <a:latin typeface="+mn-lt"/>
              </a:rPr>
              <a:t>1</a:t>
            </a:r>
            <a:r>
              <a:rPr lang="en-US" sz="2400" dirty="0">
                <a:latin typeface="+mn-lt"/>
              </a:rPr>
              <a:t>=…=c</a:t>
            </a:r>
            <a:r>
              <a:rPr lang="en-US" sz="2400" baseline="-25000" dirty="0">
                <a:latin typeface="+mn-lt"/>
              </a:rPr>
              <a:t>k</a:t>
            </a:r>
            <a:r>
              <a:rPr lang="en-US" sz="2400" dirty="0">
                <a:latin typeface="+mn-lt"/>
              </a:rPr>
              <a:t>=0</a:t>
            </a:r>
          </a:p>
        </p:txBody>
      </p:sp>
      <p:graphicFrame>
        <p:nvGraphicFramePr>
          <p:cNvPr id="8" name="Object 3"/>
          <p:cNvGraphicFramePr>
            <a:graphicFrameLocks noChangeAspect="1"/>
          </p:cNvGraphicFramePr>
          <p:nvPr/>
        </p:nvGraphicFramePr>
        <p:xfrm>
          <a:off x="1447800" y="3962400"/>
          <a:ext cx="1927225" cy="1225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117440" imgH="711000" progId="Equation.3">
                  <p:embed/>
                </p:oleObj>
              </mc:Choice>
              <mc:Fallback>
                <p:oleObj name="Equation" r:id="rId4" imgW="1117440" imgH="711000" progId="Equation.3">
                  <p:embed/>
                  <p:pic>
                    <p:nvPicPr>
                      <p:cNvPr id="8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7800" y="3962400"/>
                        <a:ext cx="1927225" cy="12255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18"/>
          <p:cNvSpPr txBox="1">
            <a:spLocks noChangeArrowheads="1"/>
          </p:cNvSpPr>
          <p:nvPr/>
        </p:nvSpPr>
        <p:spPr bwMode="auto">
          <a:xfrm>
            <a:off x="304800" y="3886200"/>
            <a:ext cx="866775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3200"/>
              <a:t>e.g.</a:t>
            </a:r>
          </a:p>
        </p:txBody>
      </p:sp>
      <p:pic>
        <p:nvPicPr>
          <p:cNvPr id="10" name="Picture 8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85800" y="5257800"/>
            <a:ext cx="4464050" cy="1076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 Box 7"/>
          <p:cNvSpPr txBox="1">
            <a:spLocks noChangeArrowheads="1"/>
          </p:cNvSpPr>
          <p:nvPr/>
        </p:nvSpPr>
        <p:spPr bwMode="auto">
          <a:xfrm>
            <a:off x="5638800" y="5486400"/>
            <a:ext cx="259080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US" sz="2400" dirty="0"/>
              <a:t>x3 = −2x1 + x2</a:t>
            </a:r>
            <a:endParaRPr lang="en-US" sz="2400" dirty="0">
              <a:latin typeface="+mj-lt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10268" y="432079"/>
            <a:ext cx="381694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000" b="1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Linear Algebra-A Gentle overview </a:t>
            </a:r>
          </a:p>
        </p:txBody>
      </p:sp>
    </p:spTree>
    <p:extLst>
      <p:ext uri="{BB962C8B-B14F-4D97-AF65-F5344CB8AC3E}">
        <p14:creationId xmlns:p14="http://schemas.microsoft.com/office/powerpoint/2010/main" val="260678476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Span 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498475" y="484188"/>
            <a:ext cx="7556500" cy="1116012"/>
          </a:xfrm>
          <a:prstGeom prst="rect">
            <a:avLst/>
          </a:prstGeom>
        </p:spPr>
        <p:txBody>
          <a:bodyPr lIns="0" tIns="0" rIns="0" bIns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457200" y="1219200"/>
            <a:ext cx="7315200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  <a:defRPr/>
            </a:pPr>
            <a:r>
              <a:rPr lang="en-US" sz="2000" dirty="0">
                <a:latin typeface="+mn-lt"/>
              </a:rPr>
              <a:t>If all vectors in a vector space may be expressed as linear combinations of a set of vectors v</a:t>
            </a:r>
            <a:r>
              <a:rPr lang="en-US" sz="2000" baseline="-25000" dirty="0">
                <a:latin typeface="+mn-lt"/>
              </a:rPr>
              <a:t>1</a:t>
            </a:r>
            <a:r>
              <a:rPr lang="en-US" sz="2000" dirty="0">
                <a:latin typeface="+mn-lt"/>
              </a:rPr>
              <a:t>,…,</a:t>
            </a:r>
            <a:r>
              <a:rPr lang="en-US" sz="2000" dirty="0" err="1">
                <a:latin typeface="+mn-lt"/>
              </a:rPr>
              <a:t>v</a:t>
            </a:r>
            <a:r>
              <a:rPr lang="en-US" sz="2000" baseline="-25000" dirty="0" err="1">
                <a:latin typeface="+mn-lt"/>
              </a:rPr>
              <a:t>k</a:t>
            </a:r>
            <a:r>
              <a:rPr lang="en-US" sz="2000" dirty="0">
                <a:latin typeface="+mn-lt"/>
              </a:rPr>
              <a:t>, then v</a:t>
            </a:r>
            <a:r>
              <a:rPr lang="en-US" sz="2000" baseline="-25000" dirty="0">
                <a:latin typeface="+mn-lt"/>
              </a:rPr>
              <a:t>1</a:t>
            </a:r>
            <a:r>
              <a:rPr lang="en-US" sz="2000" dirty="0">
                <a:latin typeface="+mn-lt"/>
              </a:rPr>
              <a:t>,…,</a:t>
            </a:r>
            <a:r>
              <a:rPr lang="en-US" sz="2000" dirty="0" err="1">
                <a:latin typeface="+mn-lt"/>
              </a:rPr>
              <a:t>v</a:t>
            </a:r>
            <a:r>
              <a:rPr lang="en-US" sz="2000" baseline="-25000" dirty="0" err="1">
                <a:latin typeface="+mn-lt"/>
              </a:rPr>
              <a:t>k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+mn-lt"/>
              </a:rPr>
              <a:t>spans</a:t>
            </a:r>
            <a:r>
              <a:rPr lang="en-US" sz="2000" dirty="0">
                <a:latin typeface="+mn-lt"/>
              </a:rPr>
              <a:t> the space.</a:t>
            </a:r>
          </a:p>
          <a:p>
            <a:pPr marL="342900" indent="-342900">
              <a:spcBef>
                <a:spcPct val="20000"/>
              </a:spcBef>
              <a:buFontTx/>
              <a:buChar char="•"/>
              <a:defRPr/>
            </a:pPr>
            <a:r>
              <a:rPr lang="en-US" sz="2000" dirty="0">
                <a:latin typeface="+mn-lt"/>
              </a:rPr>
              <a:t>The cardinality of this set is the </a:t>
            </a:r>
            <a:r>
              <a:rPr lang="en-US" sz="2000" dirty="0">
                <a:solidFill>
                  <a:srgbClr val="FF0000"/>
                </a:solidFill>
                <a:latin typeface="+mn-lt"/>
              </a:rPr>
              <a:t>dimension</a:t>
            </a:r>
            <a:r>
              <a:rPr lang="en-US" sz="2000" dirty="0">
                <a:latin typeface="+mn-lt"/>
              </a:rPr>
              <a:t> of the vector space.</a:t>
            </a:r>
          </a:p>
          <a:p>
            <a:pPr marL="342900" indent="-342900">
              <a:spcBef>
                <a:spcPct val="20000"/>
              </a:spcBef>
              <a:buFontTx/>
              <a:buChar char="•"/>
              <a:defRPr/>
            </a:pPr>
            <a:endParaRPr lang="en-US" sz="2000" dirty="0">
              <a:latin typeface="+mn-lt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  <a:defRPr/>
            </a:pPr>
            <a:endParaRPr lang="en-US" sz="2000" dirty="0">
              <a:latin typeface="+mn-lt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  <a:defRPr/>
            </a:pPr>
            <a:endParaRPr lang="en-US" sz="2000" dirty="0">
              <a:latin typeface="+mn-lt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  <a:defRPr/>
            </a:pPr>
            <a:endParaRPr lang="en-US" sz="2000" dirty="0">
              <a:latin typeface="+mn-lt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  <a:defRPr/>
            </a:pPr>
            <a:endParaRPr lang="en-US" sz="2000" dirty="0">
              <a:latin typeface="+mn-lt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  <a:defRPr/>
            </a:pPr>
            <a:endParaRPr lang="en-US" sz="2000" dirty="0">
              <a:latin typeface="+mn-lt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  <a:defRPr/>
            </a:pPr>
            <a:endParaRPr lang="en-US" sz="2000" dirty="0">
              <a:latin typeface="+mn-lt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  <a:defRPr/>
            </a:pPr>
            <a:endParaRPr lang="en-US" sz="2000" dirty="0">
              <a:latin typeface="+mn-lt"/>
            </a:endParaRPr>
          </a:p>
          <a:p>
            <a:pPr marL="342900" lvl="1" indent="-342900">
              <a:spcBef>
                <a:spcPct val="20000"/>
              </a:spcBef>
              <a:buFontTx/>
              <a:buChar char="•"/>
              <a:defRPr/>
            </a:pPr>
            <a:r>
              <a:rPr lang="en-US" sz="2000" dirty="0">
                <a:latin typeface="+mn-lt"/>
              </a:rPr>
              <a:t>A </a:t>
            </a:r>
            <a:r>
              <a:rPr lang="en-US" sz="2000" dirty="0">
                <a:solidFill>
                  <a:srgbClr val="FF0000"/>
                </a:solidFill>
                <a:latin typeface="+mn-lt"/>
              </a:rPr>
              <a:t>basis</a:t>
            </a:r>
            <a:r>
              <a:rPr lang="en-US" sz="2000" dirty="0">
                <a:latin typeface="+mn-lt"/>
              </a:rPr>
              <a:t> is a maximal set of linearly independent vectors and a minimal set of spanning vectors of a vector space</a:t>
            </a:r>
          </a:p>
          <a:p>
            <a:pPr marL="342900" indent="-342900">
              <a:spcBef>
                <a:spcPct val="20000"/>
              </a:spcBef>
              <a:buFontTx/>
              <a:buChar char="•"/>
              <a:defRPr/>
            </a:pPr>
            <a:endParaRPr lang="en-US" sz="2000" dirty="0">
              <a:latin typeface="+mn-lt"/>
            </a:endParaRPr>
          </a:p>
          <a:p>
            <a:pPr marL="342900" indent="-342900">
              <a:spcBef>
                <a:spcPct val="20000"/>
              </a:spcBef>
              <a:defRPr/>
            </a:pPr>
            <a:endParaRPr lang="en-US" sz="2000" dirty="0">
              <a:latin typeface="+mn-lt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  <a:defRPr/>
            </a:pPr>
            <a:endParaRPr lang="en-US" sz="2000" dirty="0">
              <a:latin typeface="+mn-lt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  <a:defRPr/>
            </a:pPr>
            <a:endParaRPr lang="en-US" sz="2000" dirty="0">
              <a:latin typeface="+mn-lt"/>
            </a:endParaRPr>
          </a:p>
        </p:txBody>
      </p:sp>
      <p:grpSp>
        <p:nvGrpSpPr>
          <p:cNvPr id="6" name="Group 26"/>
          <p:cNvGrpSpPr>
            <a:grpSpLocks/>
          </p:cNvGrpSpPr>
          <p:nvPr/>
        </p:nvGrpSpPr>
        <p:grpSpPr bwMode="auto">
          <a:xfrm>
            <a:off x="2362200" y="2895600"/>
            <a:ext cx="4724400" cy="2819400"/>
            <a:chOff x="4267200" y="3636962"/>
            <a:chExt cx="4724400" cy="2819400"/>
          </a:xfrm>
        </p:grpSpPr>
        <p:graphicFrame>
          <p:nvGraphicFramePr>
            <p:cNvPr id="7" name="Object 2"/>
            <p:cNvGraphicFramePr>
              <a:graphicFrameLocks noChangeAspect="1"/>
            </p:cNvGraphicFramePr>
            <p:nvPr/>
          </p:nvGraphicFramePr>
          <p:xfrm>
            <a:off x="6629400" y="3657600"/>
            <a:ext cx="2362200" cy="9953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" imgW="1688760" imgH="711000" progId="Equation.3">
                    <p:embed/>
                  </p:oleObj>
                </mc:Choice>
                <mc:Fallback>
                  <p:oleObj name="Equation" r:id="rId2" imgW="1688760" imgH="711000" progId="Equation.3">
                    <p:embed/>
                    <p:pic>
                      <p:nvPicPr>
                        <p:cNvPr id="7" name="Object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629400" y="3657600"/>
                          <a:ext cx="2362200" cy="99536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" name="Line 8"/>
            <p:cNvSpPr>
              <a:spLocks noChangeShapeType="1"/>
            </p:cNvSpPr>
            <p:nvPr/>
          </p:nvSpPr>
          <p:spPr bwMode="auto">
            <a:xfrm>
              <a:off x="4876800" y="3636962"/>
              <a:ext cx="0" cy="1981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Line 9"/>
            <p:cNvSpPr>
              <a:spLocks noChangeShapeType="1"/>
            </p:cNvSpPr>
            <p:nvPr/>
          </p:nvSpPr>
          <p:spPr bwMode="auto">
            <a:xfrm>
              <a:off x="4876800" y="5618162"/>
              <a:ext cx="19812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Line 10"/>
            <p:cNvSpPr>
              <a:spLocks noChangeShapeType="1"/>
            </p:cNvSpPr>
            <p:nvPr/>
          </p:nvSpPr>
          <p:spPr bwMode="auto">
            <a:xfrm flipH="1">
              <a:off x="4267200" y="5618162"/>
              <a:ext cx="609600" cy="838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Line 14"/>
            <p:cNvSpPr>
              <a:spLocks noChangeShapeType="1"/>
            </p:cNvSpPr>
            <p:nvPr/>
          </p:nvSpPr>
          <p:spPr bwMode="auto">
            <a:xfrm flipV="1">
              <a:off x="4876800" y="4627562"/>
              <a:ext cx="0" cy="990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Line 15"/>
            <p:cNvSpPr>
              <a:spLocks noChangeShapeType="1"/>
            </p:cNvSpPr>
            <p:nvPr/>
          </p:nvSpPr>
          <p:spPr bwMode="auto">
            <a:xfrm flipV="1">
              <a:off x="4876800" y="5618162"/>
              <a:ext cx="83820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Line 16"/>
            <p:cNvSpPr>
              <a:spLocks noChangeShapeType="1"/>
            </p:cNvSpPr>
            <p:nvPr/>
          </p:nvSpPr>
          <p:spPr bwMode="auto">
            <a:xfrm flipH="1">
              <a:off x="4495800" y="5618162"/>
              <a:ext cx="381000" cy="5334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 Box 20"/>
            <p:cNvSpPr txBox="1">
              <a:spLocks noChangeArrowheads="1"/>
            </p:cNvSpPr>
            <p:nvPr/>
          </p:nvSpPr>
          <p:spPr bwMode="auto">
            <a:xfrm>
              <a:off x="4876800" y="4322762"/>
              <a:ext cx="84455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/>
                <a:t>(0,0,1)</a:t>
              </a:r>
            </a:p>
          </p:txBody>
        </p:sp>
        <p:sp>
          <p:nvSpPr>
            <p:cNvPr id="15" name="Text Box 21"/>
            <p:cNvSpPr txBox="1">
              <a:spLocks noChangeArrowheads="1"/>
            </p:cNvSpPr>
            <p:nvPr/>
          </p:nvSpPr>
          <p:spPr bwMode="auto">
            <a:xfrm>
              <a:off x="5638800" y="5237162"/>
              <a:ext cx="84455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/>
                <a:t>(0,1,0)</a:t>
              </a:r>
            </a:p>
          </p:txBody>
        </p:sp>
        <p:sp>
          <p:nvSpPr>
            <p:cNvPr id="16" name="Text Box 22"/>
            <p:cNvSpPr txBox="1">
              <a:spLocks noChangeArrowheads="1"/>
            </p:cNvSpPr>
            <p:nvPr/>
          </p:nvSpPr>
          <p:spPr bwMode="auto">
            <a:xfrm>
              <a:off x="4572000" y="5999162"/>
              <a:ext cx="84455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/>
                <a:t>(1,0,0)</a:t>
              </a:r>
            </a:p>
          </p:txBody>
        </p:sp>
        <p:sp>
          <p:nvSpPr>
            <p:cNvPr id="17" name="Line 26"/>
            <p:cNvSpPr>
              <a:spLocks noChangeShapeType="1"/>
            </p:cNvSpPr>
            <p:nvPr/>
          </p:nvSpPr>
          <p:spPr bwMode="auto">
            <a:xfrm flipV="1">
              <a:off x="4876800" y="4398962"/>
              <a:ext cx="1524000" cy="1219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8" name="TextBox 18"/>
          <p:cNvSpPr txBox="1">
            <a:spLocks noChangeArrowheads="1"/>
          </p:cNvSpPr>
          <p:nvPr/>
        </p:nvSpPr>
        <p:spPr bwMode="auto">
          <a:xfrm>
            <a:off x="1752600" y="2971800"/>
            <a:ext cx="866775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3200"/>
              <a:t>e.g.</a:t>
            </a:r>
          </a:p>
        </p:txBody>
      </p:sp>
      <p:sp>
        <p:nvSpPr>
          <p:cNvPr id="19" name="Rectangle 18"/>
          <p:cNvSpPr/>
          <p:nvPr/>
        </p:nvSpPr>
        <p:spPr>
          <a:xfrm>
            <a:off x="410268" y="432079"/>
            <a:ext cx="381694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000" b="1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Linear Algebra-A Gentle overview </a:t>
            </a:r>
          </a:p>
        </p:txBody>
      </p:sp>
    </p:spTree>
    <p:extLst>
      <p:ext uri="{BB962C8B-B14F-4D97-AF65-F5344CB8AC3E}">
        <p14:creationId xmlns:p14="http://schemas.microsoft.com/office/powerpoint/2010/main" val="31204529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2740" y="803009"/>
            <a:ext cx="7886700" cy="1325563"/>
          </a:xfrm>
        </p:spPr>
        <p:txBody>
          <a:bodyPr/>
          <a:lstStyle/>
          <a:p>
            <a:r>
              <a:rPr lang="en-IN" b="1" dirty="0"/>
              <a:t>But people create…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740" y="2366538"/>
            <a:ext cx="78867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IN" sz="1800" dirty="0">
                <a:solidFill>
                  <a:schemeClr val="bg1">
                    <a:lumMod val="75000"/>
                  </a:schemeClr>
                </a:solidFill>
              </a:rPr>
              <a:t>from </a:t>
            </a:r>
            <a:r>
              <a:rPr lang="en-IN" sz="1800" dirty="0" err="1">
                <a:solidFill>
                  <a:schemeClr val="bg1">
                    <a:lumMod val="75000"/>
                  </a:schemeClr>
                </a:solidFill>
              </a:rPr>
              <a:t>numpy</a:t>
            </a:r>
            <a:r>
              <a:rPr lang="en-IN" sz="1800" dirty="0">
                <a:solidFill>
                  <a:schemeClr val="bg1">
                    <a:lumMod val="75000"/>
                  </a:schemeClr>
                </a:solidFill>
              </a:rPr>
              <a:t> import </a:t>
            </a:r>
            <a:r>
              <a:rPr lang="en-IN" sz="1800" dirty="0" err="1">
                <a:solidFill>
                  <a:schemeClr val="bg1">
                    <a:lumMod val="75000"/>
                  </a:schemeClr>
                </a:solidFill>
              </a:rPr>
              <a:t>loadtxt</a:t>
            </a:r>
            <a:endParaRPr lang="en-IN" sz="1800" dirty="0">
              <a:solidFill>
                <a:schemeClr val="bg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IN" sz="1800" dirty="0">
                <a:solidFill>
                  <a:schemeClr val="bg1">
                    <a:lumMod val="75000"/>
                  </a:schemeClr>
                </a:solidFill>
              </a:rPr>
              <a:t>from </a:t>
            </a:r>
            <a:r>
              <a:rPr lang="en-IN" sz="1800" dirty="0" err="1">
                <a:solidFill>
                  <a:schemeClr val="bg1">
                    <a:lumMod val="75000"/>
                  </a:schemeClr>
                </a:solidFill>
              </a:rPr>
              <a:t>keras.models</a:t>
            </a:r>
            <a:r>
              <a:rPr lang="en-IN" sz="1800" dirty="0">
                <a:solidFill>
                  <a:schemeClr val="bg1">
                    <a:lumMod val="75000"/>
                  </a:schemeClr>
                </a:solidFill>
              </a:rPr>
              <a:t> import Sequential</a:t>
            </a:r>
          </a:p>
          <a:p>
            <a:pPr marL="0" indent="0">
              <a:buNone/>
            </a:pPr>
            <a:r>
              <a:rPr lang="en-IN" sz="1800" dirty="0">
                <a:solidFill>
                  <a:schemeClr val="bg1">
                    <a:lumMod val="75000"/>
                  </a:schemeClr>
                </a:solidFill>
              </a:rPr>
              <a:t>from </a:t>
            </a:r>
            <a:r>
              <a:rPr lang="en-IN" sz="1800" dirty="0" err="1">
                <a:solidFill>
                  <a:schemeClr val="bg1">
                    <a:lumMod val="75000"/>
                  </a:schemeClr>
                </a:solidFill>
              </a:rPr>
              <a:t>keras.layers</a:t>
            </a:r>
            <a:r>
              <a:rPr lang="en-IN" sz="1800" dirty="0">
                <a:solidFill>
                  <a:schemeClr val="bg1">
                    <a:lumMod val="75000"/>
                  </a:schemeClr>
                </a:solidFill>
              </a:rPr>
              <a:t> import Dense</a:t>
            </a:r>
          </a:p>
          <a:p>
            <a:pPr marL="0" indent="0">
              <a:buNone/>
            </a:pPr>
            <a:r>
              <a:rPr lang="en-IN" sz="1800" dirty="0">
                <a:solidFill>
                  <a:srgbClr val="3333FF"/>
                </a:solidFill>
              </a:rPr>
              <a:t>model = Sequential()</a:t>
            </a:r>
          </a:p>
          <a:p>
            <a:pPr marL="0" indent="0">
              <a:buNone/>
            </a:pPr>
            <a:r>
              <a:rPr lang="en-IN" sz="1800" dirty="0" err="1">
                <a:solidFill>
                  <a:srgbClr val="3333FF"/>
                </a:solidFill>
              </a:rPr>
              <a:t>model.add</a:t>
            </a:r>
            <a:r>
              <a:rPr lang="en-IN" sz="1800" dirty="0">
                <a:solidFill>
                  <a:srgbClr val="3333FF"/>
                </a:solidFill>
              </a:rPr>
              <a:t>(Dense(12, </a:t>
            </a:r>
            <a:r>
              <a:rPr lang="en-IN" sz="1800" dirty="0" err="1">
                <a:solidFill>
                  <a:srgbClr val="3333FF"/>
                </a:solidFill>
              </a:rPr>
              <a:t>input_dim</a:t>
            </a:r>
            <a:r>
              <a:rPr lang="en-IN" sz="1800" dirty="0">
                <a:solidFill>
                  <a:srgbClr val="3333FF"/>
                </a:solidFill>
              </a:rPr>
              <a:t>=8, activation='</a:t>
            </a:r>
            <a:r>
              <a:rPr lang="en-IN" sz="1800" dirty="0" err="1">
                <a:solidFill>
                  <a:srgbClr val="3333FF"/>
                </a:solidFill>
              </a:rPr>
              <a:t>relu</a:t>
            </a:r>
            <a:r>
              <a:rPr lang="en-IN" sz="1800" dirty="0">
                <a:solidFill>
                  <a:srgbClr val="3333FF"/>
                </a:solidFill>
              </a:rPr>
              <a:t>'))</a:t>
            </a:r>
          </a:p>
          <a:p>
            <a:pPr marL="0" indent="0">
              <a:buNone/>
            </a:pPr>
            <a:r>
              <a:rPr lang="en-IN" sz="1800" dirty="0" err="1">
                <a:solidFill>
                  <a:srgbClr val="3333FF"/>
                </a:solidFill>
              </a:rPr>
              <a:t>model.add</a:t>
            </a:r>
            <a:r>
              <a:rPr lang="en-IN" sz="1800" dirty="0">
                <a:solidFill>
                  <a:srgbClr val="3333FF"/>
                </a:solidFill>
              </a:rPr>
              <a:t>(Dense(8, activation='</a:t>
            </a:r>
            <a:r>
              <a:rPr lang="en-IN" sz="1800" dirty="0" err="1">
                <a:solidFill>
                  <a:srgbClr val="3333FF"/>
                </a:solidFill>
              </a:rPr>
              <a:t>relu</a:t>
            </a:r>
            <a:r>
              <a:rPr lang="en-IN" sz="1800" dirty="0">
                <a:solidFill>
                  <a:srgbClr val="3333FF"/>
                </a:solidFill>
              </a:rPr>
              <a:t>'))</a:t>
            </a:r>
          </a:p>
          <a:p>
            <a:pPr marL="0" indent="0">
              <a:buNone/>
            </a:pPr>
            <a:r>
              <a:rPr lang="en-IN" sz="1800" dirty="0" err="1">
                <a:solidFill>
                  <a:srgbClr val="3333FF"/>
                </a:solidFill>
              </a:rPr>
              <a:t>model.add</a:t>
            </a:r>
            <a:r>
              <a:rPr lang="en-IN" sz="1800" dirty="0">
                <a:solidFill>
                  <a:srgbClr val="3333FF"/>
                </a:solidFill>
              </a:rPr>
              <a:t>(Dense(1, activation='sigmoid'))</a:t>
            </a:r>
          </a:p>
          <a:p>
            <a:pPr marL="0" indent="0">
              <a:buNone/>
            </a:pPr>
            <a:r>
              <a:rPr lang="en-IN" sz="1800" dirty="0" err="1"/>
              <a:t>model.compile</a:t>
            </a:r>
            <a:r>
              <a:rPr lang="en-IN" sz="1800" dirty="0"/>
              <a:t>(loss='</a:t>
            </a:r>
            <a:r>
              <a:rPr lang="en-IN" sz="1800" dirty="0" err="1"/>
              <a:t>binary_crossentropy</a:t>
            </a:r>
            <a:r>
              <a:rPr lang="en-IN" sz="1800" dirty="0"/>
              <a:t>', optimizer='</a:t>
            </a:r>
            <a:r>
              <a:rPr lang="en-IN" sz="1800" dirty="0" err="1"/>
              <a:t>adam</a:t>
            </a:r>
            <a:r>
              <a:rPr lang="en-IN" sz="1800" dirty="0"/>
              <a:t>', metrics=['accuracy'])</a:t>
            </a:r>
          </a:p>
          <a:p>
            <a:pPr marL="0" indent="0">
              <a:buNone/>
            </a:pPr>
            <a:r>
              <a:rPr lang="en-IN" sz="1800" b="1" dirty="0" err="1">
                <a:solidFill>
                  <a:srgbClr val="3333FF"/>
                </a:solidFill>
              </a:rPr>
              <a:t>model.fit</a:t>
            </a:r>
            <a:r>
              <a:rPr lang="en-IN" sz="1800" b="1" dirty="0">
                <a:solidFill>
                  <a:srgbClr val="00B050"/>
                </a:solidFill>
              </a:rPr>
              <a:t>(X, y</a:t>
            </a:r>
            <a:r>
              <a:rPr lang="en-IN" sz="1800" dirty="0"/>
              <a:t>, epochs=150, </a:t>
            </a:r>
            <a:r>
              <a:rPr lang="en-IN" sz="1800" dirty="0" err="1"/>
              <a:t>batch_size</a:t>
            </a:r>
            <a:r>
              <a:rPr lang="en-IN" sz="1800" dirty="0"/>
              <a:t>=10)</a:t>
            </a:r>
          </a:p>
        </p:txBody>
      </p:sp>
      <p:sp>
        <p:nvSpPr>
          <p:cNvPr id="5" name="Rectangle 4"/>
          <p:cNvSpPr/>
          <p:nvPr/>
        </p:nvSpPr>
        <p:spPr>
          <a:xfrm>
            <a:off x="1296741" y="5339156"/>
            <a:ext cx="1249251" cy="34695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2149441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7028" y="1560960"/>
            <a:ext cx="5901642" cy="4351338"/>
          </a:xfrm>
        </p:spPr>
      </p:pic>
      <p:sp>
        <p:nvSpPr>
          <p:cNvPr id="6" name="TextBox 5"/>
          <p:cNvSpPr txBox="1"/>
          <p:nvPr/>
        </p:nvSpPr>
        <p:spPr>
          <a:xfrm>
            <a:off x="2506249" y="6581001"/>
            <a:ext cx="43858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images used are for academic purpose. Copyright to original author</a:t>
            </a:r>
            <a:endParaRPr lang="en-IN" sz="1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5430" y="5801819"/>
            <a:ext cx="2403990" cy="77918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61" y="2495625"/>
            <a:ext cx="2225633" cy="84517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1547" y="1009805"/>
            <a:ext cx="2077657" cy="63694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60262" y="885053"/>
            <a:ext cx="2208408" cy="6759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4739426"/>
            <a:ext cx="2395553" cy="611814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410268" y="432079"/>
            <a:ext cx="381694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000" b="1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Linear Algebra-A Gentle overview </a:t>
            </a:r>
          </a:p>
        </p:txBody>
      </p:sp>
    </p:spTree>
    <p:extLst>
      <p:ext uri="{BB962C8B-B14F-4D97-AF65-F5344CB8AC3E}">
        <p14:creationId xmlns:p14="http://schemas.microsoft.com/office/powerpoint/2010/main" val="415647012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F6839-4986-96D5-C7AC-8F58D2667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EBF253-D27C-E470-AA0B-F0F0286CEF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Euclidean Distance-shortest distance between two points.</a:t>
            </a:r>
          </a:p>
          <a:p>
            <a:r>
              <a:rPr lang="en-US" dirty="0"/>
              <a:t>Manhattan Distance -sum of absolute differences between points across all the dimensions.</a:t>
            </a:r>
          </a:p>
          <a:p>
            <a:r>
              <a:rPr lang="en-US" dirty="0" err="1"/>
              <a:t>Minkowski</a:t>
            </a:r>
            <a:r>
              <a:rPr lang="en-US" dirty="0"/>
              <a:t> Distance - generalized form of Euclidean and Manhattan Distance</a:t>
            </a:r>
          </a:p>
          <a:p>
            <a:r>
              <a:rPr lang="en-US" dirty="0"/>
              <a:t>Hamming Distance - similarity between two strings of the same length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7649303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DDF566-2302-A2AF-2A51-3AB12C9D9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D3EE68D6-40B1-B04E-9C5C-F5AD8F64002D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70121" y="1909156"/>
              <a:ext cx="8846287" cy="4583718"/>
            </p:xfrm>
            <a:graphic>
              <a:graphicData uri="http://schemas.openxmlformats.org/drawingml/2006/table">
                <a:tbl>
                  <a:tblPr firstRow="1" firstCol="1" bandRow="1">
                    <a:tableStyleId>{5940675A-B579-460E-94D1-54222C63F5DA}</a:tableStyleId>
                  </a:tblPr>
                  <a:tblGrid>
                    <a:gridCol w="1722474">
                      <a:extLst>
                        <a:ext uri="{9D8B030D-6E8A-4147-A177-3AD203B41FA5}">
                          <a16:colId xmlns:a16="http://schemas.microsoft.com/office/drawing/2014/main" val="2609761313"/>
                        </a:ext>
                      </a:extLst>
                    </a:gridCol>
                    <a:gridCol w="3232200">
                      <a:extLst>
                        <a:ext uri="{9D8B030D-6E8A-4147-A177-3AD203B41FA5}">
                          <a16:colId xmlns:a16="http://schemas.microsoft.com/office/drawing/2014/main" val="3237774850"/>
                        </a:ext>
                      </a:extLst>
                    </a:gridCol>
                    <a:gridCol w="3891613">
                      <a:extLst>
                        <a:ext uri="{9D8B030D-6E8A-4147-A177-3AD203B41FA5}">
                          <a16:colId xmlns:a16="http://schemas.microsoft.com/office/drawing/2014/main" val="563642713"/>
                        </a:ext>
                      </a:extLst>
                    </a:gridCol>
                  </a:tblGrid>
                  <a:tr h="765545">
                    <a:tc>
                      <a:txBody>
                        <a:bodyPr/>
                        <a:lstStyle/>
                        <a:p>
                          <a:pPr>
                            <a:lnSpc>
                              <a:spcPts val="1200"/>
                            </a:lnSpc>
                            <a:spcAft>
                              <a:spcPts val="600"/>
                            </a:spcAft>
                          </a:pPr>
                          <a:r>
                            <a:rPr lang="en-US" sz="1600" dirty="0">
                              <a:effectLst/>
                            </a:rPr>
                            <a:t>Metric</a:t>
                          </a:r>
                          <a:endParaRPr lang="en-IN" sz="1600" dirty="0">
                            <a:effectLst/>
                            <a:latin typeface="Georgia" panose="02040502050405020303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01600" marR="101600" marT="50800" marB="50800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ts val="1200"/>
                            </a:lnSpc>
                            <a:spcAft>
                              <a:spcPts val="600"/>
                            </a:spcAft>
                          </a:pPr>
                          <a:r>
                            <a:rPr lang="en-US" sz="1600" dirty="0">
                              <a:effectLst/>
                            </a:rPr>
                            <a:t>Definition</a:t>
                          </a:r>
                          <a:endParaRPr lang="en-IN" sz="1600" dirty="0">
                            <a:effectLst/>
                            <a:latin typeface="Georgia" panose="02040502050405020303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01600" marR="101600" marT="50800" marB="50800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ts val="1200"/>
                            </a:lnSpc>
                            <a:spcAft>
                              <a:spcPts val="600"/>
                            </a:spcAft>
                          </a:pPr>
                          <a:r>
                            <a:rPr lang="en-US" sz="1600" dirty="0">
                              <a:effectLst/>
                            </a:rPr>
                            <a:t>Explanation</a:t>
                          </a:r>
                          <a:endParaRPr lang="en-IN" sz="1600" dirty="0">
                            <a:effectLst/>
                            <a:latin typeface="Georgia" panose="02040502050405020303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01600" marR="101600" marT="50800" marB="50800" anchor="ctr"/>
                    </a:tc>
                    <a:extLst>
                      <a:ext uri="{0D108BD9-81ED-4DB2-BD59-A6C34878D82A}">
                        <a16:rowId xmlns:a16="http://schemas.microsoft.com/office/drawing/2014/main" val="980401490"/>
                      </a:ext>
                    </a:extLst>
                  </a:tr>
                  <a:tr h="1594883">
                    <a:tc>
                      <a:txBody>
                        <a:bodyPr/>
                        <a:lstStyle/>
                        <a:p>
                          <a:pPr>
                            <a:lnSpc>
                              <a:spcPts val="1200"/>
                            </a:lnSpc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m>
                                  <m:mPr>
                                    <m:plcHide m:val="on"/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IN" sz="16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/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n-US" sz="1600">
                                          <a:effectLst/>
                                        </a:rPr>
                                        <m:t> 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 lang="en-US" sz="1600">
                                          <a:effectLst/>
                                        </a:rPr>
                                        <m:t>Minkowski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 lang="en-US" sz="1600">
                                          <a:effectLst/>
                                        </a:rPr>
                                        <m:t> </m:t>
                                      </m:r>
                                    </m:e>
                                  </m:mr>
                                  <m:mr>
                                    <m:e/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n-US" sz="1600">
                                          <a:effectLst/>
                                        </a:rPr>
                                        <m:t> 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 lang="en-US" sz="1600">
                                          <a:effectLst/>
                                        </a:rPr>
                                        <m:t>distance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 lang="en-US" sz="1600">
                                          <a:effectLst/>
                                        </a:rPr>
                                        <m:t> </m:t>
                                      </m:r>
                                    </m:e>
                                  </m:mr>
                                </m:m>
                              </m:oMath>
                            </m:oMathPara>
                          </a14:m>
                          <a:endParaRPr lang="en-IN" sz="1600" dirty="0">
                            <a:effectLst/>
                            <a:latin typeface="Georgia" panose="02040502050405020303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01600" marR="101600" marT="50800" marB="50800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ts val="1200"/>
                            </a:lnSpc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IN" sz="16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IN" sz="16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Sup>
                                          <m:sSubSupPr>
                                            <m:ctrlPr>
                                              <a:rPr lang="en-IN" sz="1600" i="1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sz="16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∑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  <m:r>
                                              <a:rPr lang="en-US" sz="16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=1</m:t>
                                            </m:r>
                                          </m:sub>
                                          <m:sup>
                                            <m:r>
                                              <a:rPr lang="en-US" sz="16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𝑑</m:t>
                                            </m:r>
                                          </m:sup>
                                        </m:sSubSup>
                                        <m:r>
                                          <a:rPr lang="en-US" sz="16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 </m:t>
                                        </m:r>
                                        <m:sSup>
                                          <m:sSupPr>
                                            <m:ctrlPr>
                                              <a:rPr lang="en-IN" sz="1600" i="1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d>
                                              <m:dPr>
                                                <m:begChr m:val="|"/>
                                                <m:endChr m:val="|"/>
                                                <m:ctrlPr>
                                                  <a:rPr lang="en-IN" sz="1600" i="1"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n-IN" sz="1600" i="1"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sz="1600"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  <m:t>𝑎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sz="1600"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  <m:t>𝑖</m:t>
                                                    </m:r>
                                                  </m:sub>
                                                </m:sSub>
                                                <m:r>
                                                  <a:rPr lang="en-US" sz="1600"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−</m:t>
                                                </m:r>
                                                <m:sSub>
                                                  <m:sSubPr>
                                                    <m:ctrlPr>
                                                      <a:rPr lang="en-IN" sz="1600" i="1"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sz="1600"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  <m:t>𝑏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sz="1600"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  <m:t>𝑖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</m:e>
                                          <m:sup>
                                            <m:r>
                                              <a:rPr lang="en-US" sz="16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sup>
                                        </m:sSup>
                                      </m:e>
                                    </m:d>
                                  </m:e>
                                  <m:sup>
                                    <m:r>
                                      <a:rPr lang="en-US" sz="16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1/</m:t>
                                    </m:r>
                                    <m:r>
                                      <a:rPr lang="en-US" sz="16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IN" sz="1600" dirty="0">
                            <a:effectLst/>
                            <a:latin typeface="Georgia" panose="02040502050405020303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01600" marR="101600" marT="50800" marB="50800" anchor="ctr"/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ts val="1200"/>
                            </a:lnSpc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m>
                                  <m:mPr>
                                    <m:plcHide m:val="on"/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IN" sz="16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/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n-US" sz="1600">
                                          <a:effectLst/>
                                        </a:rPr>
                                        <m:t> 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 lang="en-US" sz="1600">
                                          <a:effectLst/>
                                        </a:rPr>
                                        <m:t>Generalized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 lang="en-US" sz="1600">
                                          <a:effectLst/>
                                        </a:rPr>
                                        <m:t> 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 lang="en-US" sz="1600">
                                          <a:effectLst/>
                                        </a:rPr>
                                        <m:t>distance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 lang="en-US" sz="1600">
                                          <a:effectLst/>
                                        </a:rPr>
                                        <m:t> 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 lang="en-US" sz="1600">
                                          <a:effectLst/>
                                        </a:rPr>
                                        <m:t>metric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 lang="en-US" sz="1600">
                                          <a:effectLst/>
                                        </a:rPr>
                                        <m:t>; 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 lang="en-US" sz="1600">
                                          <a:effectLst/>
                                        </a:rPr>
                                        <m:t>value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 lang="en-US" sz="1600">
                                          <a:effectLst/>
                                        </a:rPr>
                                        <m:t> 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 lang="en-US" sz="1600">
                                          <a:effectLst/>
                                        </a:rPr>
                                        <m:t>of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 lang="en-US" sz="1600">
                                          <a:effectLst/>
                                        </a:rPr>
                                        <m:t> </m:t>
                                      </m:r>
                                      <m:r>
                                        <a:rPr lang="en-US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mr>
                                  <m:mr>
                                    <m:e/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n-US" sz="1600">
                                          <a:effectLst/>
                                        </a:rPr>
                                        <m:t> 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 lang="en-US" sz="1600">
                                          <a:effectLst/>
                                        </a:rPr>
                                        <m:t>should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 lang="en-US" sz="1600">
                                          <a:effectLst/>
                                        </a:rPr>
                                        <m:t> 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 lang="en-US" sz="1600">
                                          <a:effectLst/>
                                        </a:rPr>
                                        <m:t>depend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 lang="en-US" sz="1600">
                                          <a:effectLst/>
                                        </a:rPr>
                                        <m:t> 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 lang="en-US" sz="1600">
                                          <a:effectLst/>
                                        </a:rPr>
                                        <m:t>on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 lang="en-US" sz="1600">
                                          <a:effectLst/>
                                        </a:rPr>
                                        <m:t> 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 lang="en-US" sz="1600">
                                          <a:effectLst/>
                                        </a:rPr>
                                        <m:t>the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 lang="en-US" sz="1600">
                                          <a:effectLst/>
                                        </a:rPr>
                                        <m:t> 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 lang="en-US" sz="1600">
                                          <a:effectLst/>
                                        </a:rPr>
                                        <m:t>problem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 lang="en-US" sz="1600">
                                          <a:effectLst/>
                                        </a:rPr>
                                        <m:t> 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 lang="en-US" sz="1600">
                                          <a:effectLst/>
                                        </a:rPr>
                                        <m:t>domain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 lang="en-US" sz="1600">
                                          <a:effectLst/>
                                        </a:rPr>
                                        <m:t>. </m:t>
                                      </m:r>
                                    </m:e>
                                  </m:mr>
                                  <m:mr>
                                    <m:e/>
                                    <m:e>
                                      <m:r>
                                        <a:rPr lang="en-US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=1,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 lang="en-US" sz="1600">
                                          <a:effectLst/>
                                        </a:rPr>
                                        <m:t> 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 lang="en-US" sz="1600">
                                          <a:effectLst/>
                                        </a:rPr>
                                        <m:t>Manhattan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 lang="en-US" sz="1600">
                                          <a:effectLst/>
                                        </a:rPr>
                                        <m:t> 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 lang="en-US" sz="1600">
                                          <a:effectLst/>
                                        </a:rPr>
                                        <m:t>distance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 lang="en-US" sz="1600">
                                          <a:effectLst/>
                                        </a:rPr>
                                        <m:t> </m:t>
                                      </m:r>
                                    </m:e>
                                  </m:mr>
                                </m:m>
                              </m:oMath>
                            </m:oMathPara>
                          </a14:m>
                          <a:endParaRPr lang="en-IN" sz="1600" dirty="0">
                            <a:effectLst/>
                            <a:latin typeface="Georgia" panose="02040502050405020303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01600" marR="101600" marT="50800" marB="50800" anchor="ctr"/>
                    </a:tc>
                    <a:extLst>
                      <a:ext uri="{0D108BD9-81ED-4DB2-BD59-A6C34878D82A}">
                        <a16:rowId xmlns:a16="http://schemas.microsoft.com/office/drawing/2014/main" val="854996953"/>
                      </a:ext>
                    </a:extLst>
                  </a:tr>
                  <a:tr h="1329070">
                    <a:tc>
                      <a:txBody>
                        <a:bodyPr/>
                        <a:lstStyle/>
                        <a:p>
                          <a:pPr>
                            <a:lnSpc>
                              <a:spcPts val="1200"/>
                            </a:lnSpc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box>
                                  <m:boxPr>
                                    <m:ctrlPr>
                                      <a:rPr lang="en-IN" sz="160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boxPr>
                                  <m:e/>
                                </m:box>
                                <m:m>
                                  <m:mPr>
                                    <m:plcHide m:val="on"/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IN" sz="160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/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n-US" sz="1600">
                                          <a:effectLst/>
                                        </a:rPr>
                                        <m:t> 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 lang="en-US" sz="1600">
                                          <a:effectLst/>
                                        </a:rPr>
                                        <m:t>Standardized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 lang="en-US" sz="1600">
                                          <a:effectLst/>
                                        </a:rPr>
                                        <m:t> </m:t>
                                      </m:r>
                                    </m:e>
                                  </m:mr>
                                  <m:mr>
                                    <m:e/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n-US" sz="1600">
                                          <a:effectLst/>
                                        </a:rPr>
                                        <m:t> 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 lang="en-US" sz="1600">
                                          <a:effectLst/>
                                        </a:rPr>
                                        <m:t>Euclidean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 lang="en-US" sz="1600">
                                          <a:effectLst/>
                                        </a:rPr>
                                        <m:t> </m:t>
                                      </m:r>
                                    </m:e>
                                  </m:mr>
                                  <m:mr>
                                    <m:e/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n-US" sz="1600">
                                          <a:effectLst/>
                                        </a:rPr>
                                        <m:t> 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 lang="en-US" sz="1600">
                                          <a:effectLst/>
                                        </a:rPr>
                                        <m:t>distance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 lang="en-US" sz="1600">
                                          <a:effectLst/>
                                        </a:rPr>
                                        <m:t> </m:t>
                                      </m:r>
                                    </m:e>
                                  </m:mr>
                                </m:m>
                              </m:oMath>
                            </m:oMathPara>
                          </a14:m>
                          <a:endParaRPr lang="en-IN" sz="1600" dirty="0">
                            <a:effectLst/>
                            <a:latin typeface="Georgia" panose="02040502050405020303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01600" marR="101600" marT="50800" marB="50800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ts val="1200"/>
                            </a:lnSpc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IN" sz="16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IN" sz="16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Sup>
                                          <m:sSubSupPr>
                                            <m:ctrlPr>
                                              <a:rPr lang="en-IN" sz="1600" i="1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sz="16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∑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  <m:r>
                                              <a:rPr lang="en-US" sz="16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=1</m:t>
                                            </m:r>
                                          </m:sub>
                                          <m:sup>
                                            <m:r>
                                              <a:rPr lang="en-US" sz="16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𝑑</m:t>
                                            </m:r>
                                          </m:sup>
                                        </m:sSubSup>
                                        <m:r>
                                          <a:rPr lang="en-US" sz="16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 </m:t>
                                        </m:r>
                                        <m:sSup>
                                          <m:sSupPr>
                                            <m:ctrlPr>
                                              <a:rPr lang="en-IN" sz="1600" i="1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d>
                                              <m:dPr>
                                                <m:begChr m:val="|"/>
                                                <m:endChr m:val="|"/>
                                                <m:ctrlPr>
                                                  <a:rPr lang="en-IN" sz="1600" i="1"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f>
                                                  <m:fPr>
                                                    <m:ctrlPr>
                                                      <a:rPr lang="en-IN" sz="1600" i="1"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fPr>
                                                  <m:num>
                                                    <m:sSub>
                                                      <m:sSubPr>
                                                        <m:ctrlPr>
                                                          <a:rPr lang="en-IN" sz="1600" i="1"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sSubPr>
                                                      <m:e>
                                                        <m:r>
                                                          <a:rPr lang="en-US" sz="1600"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𝑎</m:t>
                                                        </m:r>
                                                      </m:e>
                                                      <m:sub>
                                                        <m:r>
                                                          <a:rPr lang="en-US" sz="1600"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𝑖</m:t>
                                                        </m:r>
                                                      </m:sub>
                                                    </m:sSub>
                                                    <m:r>
                                                      <a:rPr lang="en-US" sz="1600"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  <m:t>−</m:t>
                                                    </m:r>
                                                    <m:sSub>
                                                      <m:sSubPr>
                                                        <m:ctrlPr>
                                                          <a:rPr lang="en-IN" sz="1600" i="1"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sSubPr>
                                                      <m:e>
                                                        <m:r>
                                                          <a:rPr lang="en-US" sz="1600"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𝑏</m:t>
                                                        </m:r>
                                                      </m:e>
                                                      <m:sub>
                                                        <m:r>
                                                          <a:rPr lang="en-US" sz="1600"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𝑖</m:t>
                                                        </m:r>
                                                      </m:sub>
                                                    </m:sSub>
                                                  </m:num>
                                                  <m:den>
                                                    <m:sSub>
                                                      <m:sSubPr>
                                                        <m:ctrlPr>
                                                          <a:rPr lang="en-IN" sz="1600" i="1"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sSubPr>
                                                      <m:e>
                                                        <m:r>
                                                          <a:rPr lang="en-US" sz="1600"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𝜎</m:t>
                                                        </m:r>
                                                      </m:e>
                                                      <m:sub>
                                                        <m:r>
                                                          <a:rPr lang="en-US" sz="1600"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𝑖</m:t>
                                                        </m:r>
                                                      </m:sub>
                                                    </m:sSub>
                                                  </m:den>
                                                </m:f>
                                              </m:e>
                                            </m:d>
                                          </m:e>
                                          <m:sup>
                                            <m:r>
                                              <a:rPr lang="en-US" sz="16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e>
                                    </m:d>
                                  </m:e>
                                  <m:sup>
                                    <m:r>
                                      <a:rPr lang="en-US" sz="16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1/2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IN" sz="1600" dirty="0">
                            <a:effectLst/>
                            <a:latin typeface="Georgia" panose="02040502050405020303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01600" marR="101600" marT="50800" marB="50800" anchor="ctr"/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ts val="1200"/>
                            </a:lnSpc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m>
                                  <m:mPr>
                                    <m:plcHide m:val="on"/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IN" sz="16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/>
                                    <m:e>
                                      <m:sSub>
                                        <m:sSubPr>
                                          <m:ctrlPr>
                                            <a:rPr lang="en-IN" sz="16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𝜎</m:t>
                                          </m:r>
                                        </m:e>
                                        <m:sub>
                                          <m:r>
                                            <a:rPr lang="en-US" sz="16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nor/>
                                        </m:rPr>
                                        <a:rPr lang="en-US" sz="1600">
                                          <a:effectLst/>
                                        </a:rPr>
                                        <m:t> 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 lang="en-US" sz="1600">
                                          <a:effectLst/>
                                        </a:rPr>
                                        <m:t>is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 lang="en-US" sz="1600">
                                          <a:effectLst/>
                                        </a:rPr>
                                        <m:t> 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 lang="en-US" sz="1600">
                                          <a:effectLst/>
                                        </a:rPr>
                                        <m:t>standard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 lang="en-US" sz="1600">
                                          <a:effectLst/>
                                        </a:rPr>
                                        <m:t> 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 lang="en-US" sz="1600">
                                          <a:effectLst/>
                                        </a:rPr>
                                        <m:t>deviation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 lang="en-US" sz="1600">
                                          <a:effectLst/>
                                        </a:rPr>
                                        <m:t> 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 lang="en-US" sz="1600">
                                          <a:effectLst/>
                                        </a:rPr>
                                        <m:t>in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 lang="en-US" sz="1600">
                                          <a:effectLst/>
                                        </a:rPr>
                                        <m:t> </m:t>
                                      </m:r>
                                      <m:sSup>
                                        <m:sSupPr>
                                          <m:ctrlPr>
                                            <a:rPr lang="en-IN" sz="16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6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  <m:sup>
                                          <m:r>
                                            <m:rPr>
                                              <m:nor/>
                                            </m:rPr>
                                            <a:rPr lang="en-US" sz="1600">
                                              <a:effectLst/>
                                            </a:rPr>
                                            <m:t>th</m:t>
                                          </m:r>
                                          <m:r>
                                            <m:rPr>
                                              <m:nor/>
                                            </m:rPr>
                                            <a:rPr lang="en-US" sz="1600">
                                              <a:effectLst/>
                                            </a:rPr>
                                            <m:t> </m:t>
                                          </m:r>
                                        </m:sup>
                                      </m:sSup>
                                      <m:r>
                                        <m:rPr>
                                          <m:nor/>
                                        </m:rPr>
                                        <a:rPr lang="en-US" sz="1600">
                                          <a:effectLst/>
                                        </a:rPr>
                                        <m:t> 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 lang="en-US" sz="1600">
                                          <a:effectLst/>
                                        </a:rPr>
                                        <m:t>dimension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 lang="en-US" sz="1600">
                                          <a:effectLst/>
                                        </a:rPr>
                                        <m:t>. </m:t>
                                      </m:r>
                                    </m:e>
                                  </m:mr>
                                  <m:mr>
                                    <m:e/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n-US" sz="1600">
                                          <a:effectLst/>
                                        </a:rPr>
                                        <m:t> 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 lang="en-US" sz="1600">
                                          <a:effectLst/>
                                        </a:rPr>
                                        <m:t>Weighted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 lang="en-US" sz="1600">
                                          <a:effectLst/>
                                        </a:rPr>
                                        <m:t> 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 lang="en-US" sz="1600">
                                          <a:effectLst/>
                                        </a:rPr>
                                        <m:t>Euclidean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 lang="en-US" sz="1600">
                                          <a:effectLst/>
                                        </a:rPr>
                                        <m:t> 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 lang="en-US" sz="1600">
                                          <a:effectLst/>
                                        </a:rPr>
                                        <m:t>distance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 lang="en-US" sz="1600">
                                          <a:effectLst/>
                                        </a:rPr>
                                        <m:t> 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 lang="en-US" sz="1600">
                                          <a:effectLst/>
                                        </a:rPr>
                                        <m:t>based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 lang="en-US" sz="1600">
                                          <a:effectLst/>
                                        </a:rPr>
                                        <m:t> 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 lang="en-US" sz="1600">
                                          <a:effectLst/>
                                        </a:rPr>
                                        <m:t>on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 lang="en-US" sz="1600">
                                          <a:effectLst/>
                                        </a:rPr>
                                        <m:t> </m:t>
                                      </m:r>
                                    </m:e>
                                  </m:mr>
                                  <m:mr>
                                    <m:e/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n-US" sz="1600">
                                          <a:effectLst/>
                                        </a:rPr>
                                        <m:t> 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 lang="en-US" sz="1600">
                                          <a:effectLst/>
                                        </a:rPr>
                                        <m:t>standard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 lang="en-US" sz="1600">
                                          <a:effectLst/>
                                        </a:rPr>
                                        <m:t> 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 lang="en-US" sz="1600">
                                          <a:effectLst/>
                                        </a:rPr>
                                        <m:t>deviation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 lang="en-US" sz="1600">
                                          <a:effectLst/>
                                        </a:rPr>
                                        <m:t>. </m:t>
                                      </m:r>
                                    </m:e>
                                  </m:mr>
                                </m:m>
                              </m:oMath>
                            </m:oMathPara>
                          </a14:m>
                          <a:endParaRPr lang="en-IN" sz="1600" dirty="0">
                            <a:effectLst/>
                            <a:latin typeface="Georgia" panose="02040502050405020303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01600" marR="101600" marT="50800" marB="50800" anchor="ctr"/>
                    </a:tc>
                    <a:extLst>
                      <a:ext uri="{0D108BD9-81ED-4DB2-BD59-A6C34878D82A}">
                        <a16:rowId xmlns:a16="http://schemas.microsoft.com/office/drawing/2014/main" val="1439976701"/>
                      </a:ext>
                    </a:extLst>
                  </a:tr>
                  <a:tr h="894220">
                    <a:tc>
                      <a:txBody>
                        <a:bodyPr/>
                        <a:lstStyle/>
                        <a:p>
                          <a:pPr>
                            <a:lnSpc>
                              <a:spcPts val="1200"/>
                            </a:lnSpc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m>
                                  <m:mPr>
                                    <m:plcHide m:val="on"/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IN" sz="16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/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n-US" sz="1600">
                                          <a:effectLst/>
                                        </a:rPr>
                                        <m:t> 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 lang="en-US" sz="1600">
                                          <a:effectLst/>
                                        </a:rPr>
                                        <m:t>Cosine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 lang="en-US" sz="1600">
                                          <a:effectLst/>
                                        </a:rPr>
                                        <m:t> </m:t>
                                      </m:r>
                                    </m:e>
                                  </m:mr>
                                  <m:mr>
                                    <m:e/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n-US" sz="1600">
                                          <a:effectLst/>
                                        </a:rPr>
                                        <m:t> 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 lang="en-US" sz="1600">
                                          <a:effectLst/>
                                        </a:rPr>
                                        <m:t>similarity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 lang="en-US" sz="1600">
                                          <a:effectLst/>
                                        </a:rPr>
                                        <m:t> </m:t>
                                      </m:r>
                                    </m:e>
                                  </m:mr>
                                </m:m>
                              </m:oMath>
                            </m:oMathPara>
                          </a14:m>
                          <a:endParaRPr lang="en-IN" sz="1600" dirty="0">
                            <a:effectLst/>
                            <a:latin typeface="Georgia" panose="02040502050405020303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01600" marR="101600" marT="50800" marB="50800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ts val="1200"/>
                            </a:lnSpc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1600">
                                    <a:effectLst/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  <m:r>
                                  <a:rPr lang="en-US" sz="1600">
                                    <a:effectLst/>
                                    <a:latin typeface="Cambria Math" panose="02040503050406030204" pitchFamily="18" charset="0"/>
                                  </a:rPr>
                                  <m:t>⁡</m:t>
                                </m:r>
                                <m:r>
                                  <a:rPr lang="en-US" sz="1600">
                                    <a:effectLst/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  <m:r>
                                  <a:rPr lang="en-US" sz="160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IN" sz="16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6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𝒖</m:t>
                                    </m:r>
                                    <m:r>
                                      <a:rPr lang="en-US" sz="16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⋅</m:t>
                                    </m:r>
                                    <m:r>
                                      <a:rPr lang="en-US" sz="16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𝒗</m:t>
                                    </m:r>
                                  </m:num>
                                  <m:den>
                                    <m:r>
                                      <a:rPr lang="en-US" sz="16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∥</m:t>
                                    </m:r>
                                    <m:r>
                                      <a:rPr lang="en-US" sz="16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𝒖</m:t>
                                    </m:r>
                                    <m:r>
                                      <a:rPr lang="en-US" sz="16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∥∥</m:t>
                                    </m:r>
                                    <m:r>
                                      <a:rPr lang="en-US" sz="16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𝒗</m:t>
                                    </m:r>
                                    <m:r>
                                      <a:rPr lang="en-US" sz="16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∥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IN" sz="1600">
                            <a:effectLst/>
                            <a:latin typeface="Georgia" panose="02040502050405020303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01600" marR="101600" marT="50800" marB="50800" anchor="ctr"/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ts val="1200"/>
                            </a:lnSpc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m>
                                  <m:mPr>
                                    <m:plcHide m:val="on"/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IN" sz="16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/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n-US" sz="1600">
                                          <a:effectLst/>
                                        </a:rPr>
                                        <m:t> 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 lang="en-US" sz="1600">
                                          <a:effectLst/>
                                        </a:rPr>
                                        <m:t>Used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 lang="en-US" sz="1600">
                                          <a:effectLst/>
                                        </a:rPr>
                                        <m:t> 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 lang="en-US" sz="1600">
                                          <a:effectLst/>
                                        </a:rPr>
                                        <m:t>when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 lang="en-US" sz="1600">
                                          <a:effectLst/>
                                        </a:rPr>
                                        <m:t> 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 lang="en-US" sz="1600">
                                          <a:effectLst/>
                                        </a:rPr>
                                        <m:t>length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 lang="en-US" sz="1600">
                                          <a:effectLst/>
                                        </a:rPr>
                                        <m:t> 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 lang="en-US" sz="1600">
                                          <a:effectLst/>
                                        </a:rPr>
                                        <m:t>of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 lang="en-US" sz="1600">
                                          <a:effectLst/>
                                        </a:rPr>
                                        <m:t> 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 lang="en-US" sz="1600">
                                          <a:effectLst/>
                                        </a:rPr>
                                        <m:t>the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 lang="en-US" sz="1600">
                                          <a:effectLst/>
                                        </a:rPr>
                                        <m:t> 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 lang="en-US" sz="1600">
                                          <a:effectLst/>
                                        </a:rPr>
                                        <m:t>data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 lang="en-US" sz="1600">
                                          <a:effectLst/>
                                        </a:rPr>
                                        <m:t> 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 lang="en-US" sz="1600">
                                          <a:effectLst/>
                                        </a:rPr>
                                        <m:t>vector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 lang="en-US" sz="1600">
                                          <a:effectLst/>
                                        </a:rPr>
                                        <m:t> 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 lang="en-US" sz="1600">
                                          <a:effectLst/>
                                        </a:rPr>
                                        <m:t>is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 lang="en-US" sz="1600">
                                          <a:effectLst/>
                                        </a:rPr>
                                        <m:t> </m:t>
                                      </m:r>
                                    </m:e>
                                  </m:mr>
                                  <m:mr>
                                    <m:e/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n-US" sz="1600">
                                          <a:effectLst/>
                                        </a:rPr>
                                        <m:t> 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 lang="en-US" sz="1600">
                                          <a:effectLst/>
                                        </a:rPr>
                                        <m:t>insignificant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 lang="en-US" sz="1600">
                                          <a:effectLst/>
                                        </a:rPr>
                                        <m:t> 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 lang="en-US" sz="1600">
                                          <a:effectLst/>
                                        </a:rPr>
                                        <m:t>in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 lang="en-US" sz="1600">
                                          <a:effectLst/>
                                        </a:rPr>
                                        <m:t> 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 lang="en-US" sz="1600">
                                          <a:effectLst/>
                                        </a:rPr>
                                        <m:t>analysis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 lang="en-US" sz="1600">
                                          <a:effectLst/>
                                        </a:rPr>
                                        <m:t>. </m:t>
                                      </m:r>
                                    </m:e>
                                  </m:mr>
                                </m:m>
                              </m:oMath>
                            </m:oMathPara>
                          </a14:m>
                          <a:endParaRPr lang="en-IN" sz="1600" dirty="0">
                            <a:effectLst/>
                            <a:latin typeface="Georgia" panose="02040502050405020303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01600" marR="101600" marT="50800" marB="50800" anchor="ctr"/>
                    </a:tc>
                    <a:extLst>
                      <a:ext uri="{0D108BD9-81ED-4DB2-BD59-A6C34878D82A}">
                        <a16:rowId xmlns:a16="http://schemas.microsoft.com/office/drawing/2014/main" val="310225002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D3EE68D6-40B1-B04E-9C5C-F5AD8F64002D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70121" y="1909156"/>
              <a:ext cx="8846287" cy="4583718"/>
            </p:xfrm>
            <a:graphic>
              <a:graphicData uri="http://schemas.openxmlformats.org/drawingml/2006/table">
                <a:tbl>
                  <a:tblPr firstRow="1" firstCol="1" bandRow="1">
                    <a:tableStyleId>{5940675A-B579-460E-94D1-54222C63F5DA}</a:tableStyleId>
                  </a:tblPr>
                  <a:tblGrid>
                    <a:gridCol w="1722474">
                      <a:extLst>
                        <a:ext uri="{9D8B030D-6E8A-4147-A177-3AD203B41FA5}">
                          <a16:colId xmlns:a16="http://schemas.microsoft.com/office/drawing/2014/main" val="2609761313"/>
                        </a:ext>
                      </a:extLst>
                    </a:gridCol>
                    <a:gridCol w="3232200">
                      <a:extLst>
                        <a:ext uri="{9D8B030D-6E8A-4147-A177-3AD203B41FA5}">
                          <a16:colId xmlns:a16="http://schemas.microsoft.com/office/drawing/2014/main" val="3237774850"/>
                        </a:ext>
                      </a:extLst>
                    </a:gridCol>
                    <a:gridCol w="3891613">
                      <a:extLst>
                        <a:ext uri="{9D8B030D-6E8A-4147-A177-3AD203B41FA5}">
                          <a16:colId xmlns:a16="http://schemas.microsoft.com/office/drawing/2014/main" val="563642713"/>
                        </a:ext>
                      </a:extLst>
                    </a:gridCol>
                  </a:tblGrid>
                  <a:tr h="765545">
                    <a:tc>
                      <a:txBody>
                        <a:bodyPr/>
                        <a:lstStyle/>
                        <a:p>
                          <a:pPr>
                            <a:lnSpc>
                              <a:spcPts val="1200"/>
                            </a:lnSpc>
                            <a:spcAft>
                              <a:spcPts val="600"/>
                            </a:spcAft>
                          </a:pPr>
                          <a:r>
                            <a:rPr lang="en-US" sz="1600" dirty="0">
                              <a:effectLst/>
                            </a:rPr>
                            <a:t>Metric</a:t>
                          </a:r>
                          <a:endParaRPr lang="en-IN" sz="1600" dirty="0">
                            <a:effectLst/>
                            <a:latin typeface="Georgia" panose="02040502050405020303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01600" marR="101600" marT="50800" marB="50800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ts val="1200"/>
                            </a:lnSpc>
                            <a:spcAft>
                              <a:spcPts val="600"/>
                            </a:spcAft>
                          </a:pPr>
                          <a:r>
                            <a:rPr lang="en-US" sz="1600" dirty="0">
                              <a:effectLst/>
                            </a:rPr>
                            <a:t>Definition</a:t>
                          </a:r>
                          <a:endParaRPr lang="en-IN" sz="1600" dirty="0">
                            <a:effectLst/>
                            <a:latin typeface="Georgia" panose="02040502050405020303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01600" marR="101600" marT="50800" marB="50800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ts val="1200"/>
                            </a:lnSpc>
                            <a:spcAft>
                              <a:spcPts val="600"/>
                            </a:spcAft>
                          </a:pPr>
                          <a:r>
                            <a:rPr lang="en-US" sz="1600" dirty="0">
                              <a:effectLst/>
                            </a:rPr>
                            <a:t>Explanation</a:t>
                          </a:r>
                          <a:endParaRPr lang="en-IN" sz="1600" dirty="0">
                            <a:effectLst/>
                            <a:latin typeface="Georgia" panose="02040502050405020303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01600" marR="101600" marT="50800" marB="50800" anchor="ctr"/>
                    </a:tc>
                    <a:extLst>
                      <a:ext uri="{0D108BD9-81ED-4DB2-BD59-A6C34878D82A}">
                        <a16:rowId xmlns:a16="http://schemas.microsoft.com/office/drawing/2014/main" val="980401490"/>
                      </a:ext>
                    </a:extLst>
                  </a:tr>
                  <a:tr h="159488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01600" marR="101600" marT="50800" marB="50800" anchor="ctr">
                        <a:blipFill>
                          <a:blip r:embed="rId2"/>
                          <a:stretch>
                            <a:fillRect l="-353" t="-48473" r="-414134" b="-1400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01600" marR="101600" marT="50800" marB="50800" anchor="ctr">
                        <a:blipFill>
                          <a:blip r:embed="rId2"/>
                          <a:stretch>
                            <a:fillRect l="-53484" t="-48473" r="-120716" b="-1400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01600" marR="101600" marT="50800" marB="50800" anchor="ctr">
                        <a:blipFill>
                          <a:blip r:embed="rId2"/>
                          <a:stretch>
                            <a:fillRect l="-127543" t="-48473" r="-313" b="-14007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54996953"/>
                      </a:ext>
                    </a:extLst>
                  </a:tr>
                  <a:tr h="132907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01600" marR="101600" marT="50800" marB="50800" anchor="ctr">
                        <a:blipFill>
                          <a:blip r:embed="rId2"/>
                          <a:stretch>
                            <a:fillRect l="-353" t="-178440" r="-414134" b="-683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01600" marR="101600" marT="50800" marB="50800" anchor="ctr">
                        <a:blipFill>
                          <a:blip r:embed="rId2"/>
                          <a:stretch>
                            <a:fillRect l="-53484" t="-178440" r="-120716" b="-683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01600" marR="101600" marT="50800" marB="50800" anchor="ctr">
                        <a:blipFill>
                          <a:blip r:embed="rId2"/>
                          <a:stretch>
                            <a:fillRect l="-127543" t="-178440" r="-313" b="-6834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39976701"/>
                      </a:ext>
                    </a:extLst>
                  </a:tr>
                  <a:tr h="8942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01600" marR="101600" marT="50800" marB="50800" anchor="ctr">
                        <a:blipFill>
                          <a:blip r:embed="rId2"/>
                          <a:stretch>
                            <a:fillRect l="-353" t="-412925" r="-414134" b="-13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01600" marR="101600" marT="50800" marB="50800" anchor="ctr">
                        <a:blipFill>
                          <a:blip r:embed="rId2"/>
                          <a:stretch>
                            <a:fillRect l="-53484" t="-412925" r="-120716" b="-13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01600" marR="101600" marT="50800" marB="50800" anchor="ctr">
                        <a:blipFill>
                          <a:blip r:embed="rId2"/>
                          <a:stretch>
                            <a:fillRect l="-127543" t="-412925" r="-313" b="-136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02250023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71973111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1CFBA2-3032-1DEE-CA84-663E80F0D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9B00FC20-0D32-D6D6-9901-98973E51940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8449" y="1690689"/>
                <a:ext cx="6624735" cy="536766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b="1" i="1" dirty="0">
                    <a:solidFill>
                      <a:srgbClr val="0070C0"/>
                    </a:solidFill>
                  </a:rPr>
                  <a:t>Projection </a:t>
                </a:r>
                <a:r>
                  <a:rPr lang="en-US" dirty="0"/>
                  <a:t>of a vector </a:t>
                </a:r>
                <a14:m>
                  <m:oMath xmlns:m="http://schemas.openxmlformats.org/officeDocument/2006/math">
                    <m:r>
                      <a:rPr lang="en-US" b="1" smtClean="0">
                        <a:latin typeface="Cambria Math" panose="02040503050406030204" pitchFamily="18" charset="0"/>
                      </a:rPr>
                      <m:t>𝐲</m:t>
                    </m:r>
                  </m:oMath>
                </a14:m>
                <a:r>
                  <a:rPr lang="en-US" dirty="0"/>
                  <a:t> onto vector </a:t>
                </a:r>
                <a14:m>
                  <m:oMath xmlns:m="http://schemas.openxmlformats.org/officeDocument/2006/math">
                    <m:r>
                      <a:rPr lang="en-US" b="1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 projection can take place in any space of dimensionality ≥ 2</a:t>
                </a:r>
              </a:p>
              <a:p>
                <a:pPr lvl="1"/>
                <a:r>
                  <a:rPr lang="en-US" dirty="0"/>
                  <a:t>The </a:t>
                </a:r>
                <a:r>
                  <a:rPr lang="en-US" dirty="0">
                    <a:solidFill>
                      <a:srgbClr val="FF0000"/>
                    </a:solidFill>
                  </a:rPr>
                  <a:t>unit vector </a:t>
                </a:r>
                <a:r>
                  <a:rPr lang="en-US" dirty="0"/>
                  <a:t>in the direction of </a:t>
                </a:r>
                <a14:m>
                  <m:oMath xmlns:m="http://schemas.openxmlformats.org/officeDocument/2006/math">
                    <m:r>
                      <a:rPr lang="en-US" b="1" smtClean="0">
                        <a:latin typeface="Cambria Math" panose="02040503050406030204" pitchFamily="18" charset="0"/>
                      </a:rPr>
                      <m:t>𝐱</m:t>
                    </m:r>
                  </m:oMath>
                </a14:m>
                <a:r>
                  <a:rPr lang="en-US" dirty="0"/>
                  <a:t> is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𝐱</m:t>
                        </m:r>
                      </m:num>
                      <m:den>
                        <m:d>
                          <m:dPr>
                            <m:begChr m:val="‖"/>
                            <m:endChr m:val="‖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mtClean="0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</m:d>
                      </m:den>
                    </m:f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A unit vector has norm equal to 1</a:t>
                </a:r>
              </a:p>
              <a:p>
                <a:pPr lvl="1"/>
                <a:r>
                  <a:rPr lang="en-US" dirty="0"/>
                  <a:t>The length of the projection of </a:t>
                </a:r>
                <a14:m>
                  <m:oMath xmlns:m="http://schemas.openxmlformats.org/officeDocument/2006/math">
                    <m:r>
                      <a:rPr lang="en-US" b="1">
                        <a:latin typeface="Cambria Math" panose="02040503050406030204" pitchFamily="18" charset="0"/>
                      </a:rPr>
                      <m:t>𝐲</m:t>
                    </m:r>
                  </m:oMath>
                </a14:m>
                <a:r>
                  <a:rPr lang="en-US" dirty="0"/>
                  <a:t> onto </a:t>
                </a:r>
                <a14:m>
                  <m:oMath xmlns:m="http://schemas.openxmlformats.org/officeDocument/2006/math">
                    <m:r>
                      <a:rPr lang="en-US" b="1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smtClean="0">
                            <a:latin typeface="Cambria Math" panose="02040503050406030204" pitchFamily="18" charset="0"/>
                          </a:rPr>
                          <m:t>𝐲</m:t>
                        </m:r>
                      </m:e>
                    </m:d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𝑐𝑜𝑠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lang="en-US" dirty="0"/>
              </a:p>
              <a:p>
                <a:pPr lvl="1">
                  <a:spcAft>
                    <a:spcPts val="1200"/>
                  </a:spcAft>
                </a:pPr>
                <a:r>
                  <a:rPr lang="en-US" dirty="0"/>
                  <a:t>The orthogonal project is the vector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1">
                            <a:latin typeface="Cambria Math" panose="02040503050406030204" pitchFamily="18" charset="0"/>
                          </a:rPr>
                          <m:t>𝐩𝐫𝐨𝐣</m:t>
                        </m:r>
                      </m:e>
                      <m:sub>
                        <m:r>
                          <a:rPr lang="en-US" b="1">
                            <a:latin typeface="Cambria Math" panose="02040503050406030204" pitchFamily="18" charset="0"/>
                          </a:rPr>
                          <m:t>𝐱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𝐲</m:t>
                        </m:r>
                      </m:e>
                    </m:d>
                  </m:oMath>
                </a14:m>
                <a:endParaRPr lang="en-US" dirty="0"/>
              </a:p>
              <a:p>
                <a:pPr marL="0" lvl="1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>
                              <a:latin typeface="Cambria Math" panose="02040503050406030204" pitchFamily="18" charset="0"/>
                            </a:rPr>
                            <m:t>𝐩𝐫𝐨𝐣</m:t>
                          </m:r>
                        </m:e>
                        <m:sub>
                          <m:r>
                            <a:rPr lang="en-US" sz="2000" b="1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sub>
                      </m:sSub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>
                              <a:latin typeface="Cambria Math" panose="02040503050406030204" pitchFamily="18" charset="0"/>
                            </a:rPr>
                            <m:t>𝐲</m:t>
                          </m:r>
                        </m:e>
                      </m:d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>
                              <a:latin typeface="Cambria Math" panose="02040503050406030204" pitchFamily="18" charset="0"/>
                            </a:rPr>
                            <m:t>𝐱</m:t>
                          </m:r>
                          <m: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d>
                            <m:dPr>
                              <m:begChr m:val="‖"/>
                              <m:endChr m:val="‖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1">
                                  <a:latin typeface="Cambria Math" panose="02040503050406030204" pitchFamily="18" charset="0"/>
                                </a:rPr>
                                <m:t>𝐲</m:t>
                              </m:r>
                            </m:e>
                          </m:d>
                          <m: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𝑐𝑜𝑠</m:t>
                          </m:r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9B00FC20-0D32-D6D6-9901-98973E5194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449" y="1690689"/>
                <a:ext cx="6624735" cy="5367667"/>
              </a:xfrm>
              <a:prstGeom prst="rect">
                <a:avLst/>
              </a:prstGeom>
              <a:blipFill>
                <a:blip r:embed="rId2"/>
                <a:stretch>
                  <a:fillRect l="-1934" t="-181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8488B45-DA39-1AEB-E9CB-501664CF09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1281" y="2919348"/>
            <a:ext cx="2504270" cy="1498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36165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670CD3-112C-CA91-D7A1-B51AC75C9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572F6F3-59B0-2CCA-98D9-688DA211F9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6222" y="2147776"/>
            <a:ext cx="5091555" cy="4156778"/>
          </a:xfrm>
        </p:spPr>
      </p:pic>
    </p:spTree>
    <p:extLst>
      <p:ext uri="{BB962C8B-B14F-4D97-AF65-F5344CB8AC3E}">
        <p14:creationId xmlns:p14="http://schemas.microsoft.com/office/powerpoint/2010/main" val="392967685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295" y="983312"/>
            <a:ext cx="7886700" cy="1325563"/>
          </a:xfrm>
        </p:spPr>
        <p:txBody>
          <a:bodyPr/>
          <a:lstStyle/>
          <a:p>
            <a:r>
              <a:rPr lang="en-IN" dirty="0"/>
              <a:t>Orthogonal Projection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860986"/>
            <a:ext cx="3522383" cy="3522383"/>
          </a:xfrm>
        </p:spPr>
      </p:pic>
      <p:sp>
        <p:nvSpPr>
          <p:cNvPr id="7" name="TextBox 6"/>
          <p:cNvSpPr txBox="1"/>
          <p:nvPr/>
        </p:nvSpPr>
        <p:spPr>
          <a:xfrm>
            <a:off x="2506249" y="6581001"/>
            <a:ext cx="46936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Images used are for academic purposes. Copyright to the original author</a:t>
            </a:r>
            <a:endParaRPr lang="en-IN" sz="1200" dirty="0"/>
          </a:p>
        </p:txBody>
      </p:sp>
      <p:sp>
        <p:nvSpPr>
          <p:cNvPr id="6" name="Rectangle 5"/>
          <p:cNvSpPr/>
          <p:nvPr/>
        </p:nvSpPr>
        <p:spPr>
          <a:xfrm>
            <a:off x="410268" y="432079"/>
            <a:ext cx="381694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000" b="1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Linear Algebra-A Gentle overview </a:t>
            </a:r>
          </a:p>
        </p:txBody>
      </p:sp>
    </p:spTree>
    <p:extLst>
      <p:ext uri="{BB962C8B-B14F-4D97-AF65-F5344CB8AC3E}">
        <p14:creationId xmlns:p14="http://schemas.microsoft.com/office/powerpoint/2010/main" val="80512513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9727" y="839695"/>
            <a:ext cx="7886700" cy="1325563"/>
          </a:xfrm>
        </p:spPr>
        <p:txBody>
          <a:bodyPr/>
          <a:lstStyle/>
          <a:p>
            <a:r>
              <a:rPr lang="en-IN" dirty="0"/>
              <a:t>Orthogonal Projection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860986"/>
            <a:ext cx="3522383" cy="3522383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1033" y="2324686"/>
            <a:ext cx="4924193" cy="322898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506249" y="6581001"/>
            <a:ext cx="46936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Images used are for academic purposes. Copyright to the original author</a:t>
            </a:r>
            <a:endParaRPr lang="en-IN" sz="1200" dirty="0"/>
          </a:p>
        </p:txBody>
      </p:sp>
      <p:sp>
        <p:nvSpPr>
          <p:cNvPr id="8" name="Rectangle 7"/>
          <p:cNvSpPr/>
          <p:nvPr/>
        </p:nvSpPr>
        <p:spPr>
          <a:xfrm>
            <a:off x="410268" y="432079"/>
            <a:ext cx="381694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000" b="1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Linear Algebra-A Gentle overview </a:t>
            </a:r>
          </a:p>
        </p:txBody>
      </p:sp>
    </p:spTree>
    <p:extLst>
      <p:ext uri="{BB962C8B-B14F-4D97-AF65-F5344CB8AC3E}">
        <p14:creationId xmlns:p14="http://schemas.microsoft.com/office/powerpoint/2010/main" val="264922396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8119FA-3684-F980-2088-5727B53AD9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1E08531-D0AB-B609-02B1-77AD45BCD9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981" b="5794"/>
          <a:stretch/>
        </p:blipFill>
        <p:spPr>
          <a:xfrm>
            <a:off x="628649" y="1977655"/>
            <a:ext cx="7886699" cy="4508724"/>
          </a:xfrm>
        </p:spPr>
      </p:pic>
    </p:spTree>
    <p:extLst>
      <p:ext uri="{BB962C8B-B14F-4D97-AF65-F5344CB8AC3E}">
        <p14:creationId xmlns:p14="http://schemas.microsoft.com/office/powerpoint/2010/main" val="127276917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A3FC029C-D39C-5DE8-1D4B-CFB11D99944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0" y="1197668"/>
                <a:ext cx="9584265" cy="536766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b="1" i="1" dirty="0">
                    <a:solidFill>
                      <a:srgbClr val="0070C0"/>
                    </a:solidFill>
                  </a:rPr>
                  <a:t>Hyperplane</a:t>
                </a:r>
                <a:r>
                  <a:rPr lang="en-US" sz="2400" dirty="0"/>
                  <a:t> is a subspace whose dimension is one less than that of its ambient space</a:t>
                </a:r>
              </a:p>
              <a:p>
                <a:pPr lvl="1"/>
                <a:r>
                  <a:rPr lang="en-US" sz="2000" dirty="0"/>
                  <a:t>In a 2D space, a hyperplane is a straight line (i.e., 1D)</a:t>
                </a:r>
              </a:p>
              <a:p>
                <a:pPr lvl="1"/>
                <a:r>
                  <a:rPr lang="en-US" sz="2000" dirty="0"/>
                  <a:t>In a 3D, a hyperplane is a plane (i.e., 2D)</a:t>
                </a:r>
              </a:p>
              <a:p>
                <a:pPr lvl="1"/>
                <a:r>
                  <a:rPr lang="en-US" sz="2000" dirty="0"/>
                  <a:t>In a </a:t>
                </a:r>
                <a:r>
                  <a:rPr lang="en-US" sz="2000" i="1" dirty="0"/>
                  <a:t>d</a:t>
                </a:r>
                <a:r>
                  <a:rPr lang="en-US" sz="2000" dirty="0"/>
                  <a:t>-dimensional vector space, a hyperplane has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00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sz="2000" dirty="0"/>
                  <a:t> dimensions, and divides the space into two half-spaces</a:t>
                </a:r>
              </a:p>
              <a:p>
                <a:r>
                  <a:rPr lang="en-US" sz="2400" dirty="0"/>
                  <a:t>Hyperplane is a generalization of a concept of plane in high-dimensional space</a:t>
                </a:r>
              </a:p>
              <a:p>
                <a:r>
                  <a:rPr lang="en-US" sz="2400" dirty="0"/>
                  <a:t>In ML, hyperplanes are </a:t>
                </a:r>
                <a:r>
                  <a:rPr lang="en-US" sz="2400" dirty="0">
                    <a:solidFill>
                      <a:srgbClr val="FF0000"/>
                    </a:solidFill>
                  </a:rPr>
                  <a:t>decision boundaries </a:t>
                </a:r>
                <a:r>
                  <a:rPr lang="en-US" sz="2400" dirty="0"/>
                  <a:t>used for linear classification</a:t>
                </a:r>
              </a:p>
              <a:p>
                <a:pPr lvl="1"/>
                <a:r>
                  <a:rPr lang="en-US" sz="2000" dirty="0"/>
                  <a:t>Data points falling on either sides of the hyperplane are attributed to different classes</a:t>
                </a: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A3FC029C-D39C-5DE8-1D4B-CFB11D9994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197668"/>
                <a:ext cx="9584265" cy="5367667"/>
              </a:xfrm>
              <a:prstGeom prst="rect">
                <a:avLst/>
              </a:prstGeom>
              <a:blipFill>
                <a:blip r:embed="rId2"/>
                <a:stretch>
                  <a:fillRect l="-827" t="-158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2" descr="Hyperplane Definition | DeepAI">
            <a:extLst>
              <a:ext uri="{FF2B5EF4-FFF2-40B4-BE49-F238E27FC236}">
                <a16:creationId xmlns:a16="http://schemas.microsoft.com/office/drawing/2014/main" id="{749DEC38-4D5B-5BB3-110F-0A124B528F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858" b="6273"/>
          <a:stretch/>
        </p:blipFill>
        <p:spPr bwMode="auto">
          <a:xfrm>
            <a:off x="1983599" y="5021974"/>
            <a:ext cx="4938196" cy="1836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701255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Vectors and matrices and  transformation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0025" y="2209800"/>
            <a:ext cx="8791575" cy="3933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Rectangle 4"/>
          <p:cNvSpPr/>
          <p:nvPr/>
        </p:nvSpPr>
        <p:spPr>
          <a:xfrm>
            <a:off x="410268" y="432079"/>
            <a:ext cx="381694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000" b="1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Linear Algebra-A Gentle overview </a:t>
            </a:r>
          </a:p>
        </p:txBody>
      </p:sp>
    </p:spTree>
    <p:extLst>
      <p:ext uri="{BB962C8B-B14F-4D97-AF65-F5344CB8AC3E}">
        <p14:creationId xmlns:p14="http://schemas.microsoft.com/office/powerpoint/2010/main" val="20089141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887"/>
          <a:stretch/>
        </p:blipFill>
        <p:spPr>
          <a:xfrm>
            <a:off x="0" y="5460642"/>
            <a:ext cx="9798080" cy="1294327"/>
          </a:xfrm>
          <a:prstGeom prst="rect">
            <a:avLst/>
          </a:prstGeom>
        </p:spPr>
      </p:pic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40" t="53644" r="16398"/>
          <a:stretch/>
        </p:blipFill>
        <p:spPr>
          <a:xfrm>
            <a:off x="321346" y="1416675"/>
            <a:ext cx="9155388" cy="3850784"/>
          </a:xfrm>
        </p:spPr>
      </p:pic>
      <p:sp>
        <p:nvSpPr>
          <p:cNvPr id="6" name="Down Arrow 5"/>
          <p:cNvSpPr/>
          <p:nvPr/>
        </p:nvSpPr>
        <p:spPr>
          <a:xfrm>
            <a:off x="6194738" y="2831910"/>
            <a:ext cx="2498501" cy="279615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 dirty="0">
                <a:latin typeface="Comic Sans MS" panose="030F0702030302020204" pitchFamily="66" charset="0"/>
              </a:rPr>
              <a:t>BLAA </a:t>
            </a:r>
            <a:r>
              <a:rPr lang="en-IN" sz="2400" b="1" dirty="0" err="1">
                <a:latin typeface="Comic Sans MS" panose="030F0702030302020204" pitchFamily="66" charset="0"/>
              </a:rPr>
              <a:t>BLA</a:t>
            </a:r>
            <a:r>
              <a:rPr lang="en-IN" sz="2400" b="1" dirty="0">
                <a:latin typeface="Comic Sans MS" panose="030F0702030302020204" pitchFamily="66" charset="0"/>
              </a:rPr>
              <a:t> BLAA</a:t>
            </a:r>
          </a:p>
        </p:txBody>
      </p:sp>
    </p:spTree>
    <p:extLst>
      <p:ext uri="{BB962C8B-B14F-4D97-AF65-F5344CB8AC3E}">
        <p14:creationId xmlns:p14="http://schemas.microsoft.com/office/powerpoint/2010/main" val="21101473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1925" y="1676400"/>
            <a:ext cx="8829675" cy="402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Rectangle 4"/>
          <p:cNvSpPr/>
          <p:nvPr/>
        </p:nvSpPr>
        <p:spPr>
          <a:xfrm>
            <a:off x="410268" y="432079"/>
            <a:ext cx="381694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000" b="1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Linear Algebra-A Gentle overview </a:t>
            </a:r>
          </a:p>
        </p:txBody>
      </p:sp>
    </p:spTree>
    <p:extLst>
      <p:ext uri="{BB962C8B-B14F-4D97-AF65-F5344CB8AC3E}">
        <p14:creationId xmlns:p14="http://schemas.microsoft.com/office/powerpoint/2010/main" val="234406808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1752600"/>
            <a:ext cx="8772525" cy="4295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Rectangle 4"/>
          <p:cNvSpPr/>
          <p:nvPr/>
        </p:nvSpPr>
        <p:spPr>
          <a:xfrm>
            <a:off x="410268" y="432079"/>
            <a:ext cx="381694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000" b="1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Linear Algebra-A Gentle overview </a:t>
            </a:r>
          </a:p>
        </p:txBody>
      </p:sp>
    </p:spTree>
    <p:extLst>
      <p:ext uri="{BB962C8B-B14F-4D97-AF65-F5344CB8AC3E}">
        <p14:creationId xmlns:p14="http://schemas.microsoft.com/office/powerpoint/2010/main" val="162714417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Determinant 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628650" y="2057168"/>
                <a:ext cx="1525097" cy="5542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b="1">
                          <a:latin typeface="Cambria Math" panose="02040503050406030204" pitchFamily="18" charset="0"/>
                        </a:rPr>
                        <m:t>𝐀</m:t>
                      </m:r>
                      <m:r>
                        <a:rPr lang="en-IN" b="0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IN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b="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IN" b="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IN" b="0" i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b="0" i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IN" b="0" i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2057168"/>
                <a:ext cx="1525097" cy="554254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4504649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Determinant 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628650" y="2057168"/>
                <a:ext cx="1525097" cy="5542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b="1">
                          <a:latin typeface="Cambria Math" panose="02040503050406030204" pitchFamily="18" charset="0"/>
                        </a:rPr>
                        <m:t>𝐀</m:t>
                      </m:r>
                      <m:r>
                        <a:rPr lang="en-IN" b="0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IN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b="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IN" b="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IN" b="0" i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b="0" i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IN" b="0" i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2057168"/>
                <a:ext cx="1525097" cy="554254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105" y="3225833"/>
            <a:ext cx="6544588" cy="2724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23334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Determinant 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628650" y="2057168"/>
                <a:ext cx="1525097" cy="5542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b="1">
                          <a:latin typeface="Cambria Math" panose="02040503050406030204" pitchFamily="18" charset="0"/>
                        </a:rPr>
                        <m:t>𝐀</m:t>
                      </m:r>
                      <m:r>
                        <a:rPr lang="en-IN" b="0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IN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b="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IN" b="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IN" b="0" i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b="0" i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IN" b="0" i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2057168"/>
                <a:ext cx="1525097" cy="554254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r="48643"/>
          <a:stretch/>
        </p:blipFill>
        <p:spPr>
          <a:xfrm>
            <a:off x="1082105" y="3225833"/>
            <a:ext cx="3361106" cy="2724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31467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`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5407735" y="2070003"/>
                <a:ext cx="2358225" cy="55662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en-IN">
                                    <a:latin typeface="Cambria Math" panose="02040503050406030204" pitchFamily="18" charset="0"/>
                                  </a:rPr>
                                  <m:t>c</m:t>
                                </m:r>
                                <m:r>
                                  <m:rPr>
                                    <m:sty m:val="p"/>
                                  </m:rPr>
                                  <a:rPr lang="en-IN" i="0">
                                    <a:latin typeface="Cambria Math" panose="02040503050406030204" pitchFamily="18" charset="0"/>
                                  </a:rPr>
                                  <m:t>o</m:t>
                                </m:r>
                                <m:func>
                                  <m:funcPr>
                                    <m:ctrlPr>
                                      <a:rPr lang="en-IN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IN" i="0">
                                        <a:latin typeface="Cambria Math" panose="02040503050406030204" pitchFamily="18" charset="0"/>
                                      </a:rPr>
                                      <m:t>s</m:t>
                                    </m:r>
                                  </m:fName>
                                  <m:e>
                                    <m:r>
                                      <a:rPr lang="en-IN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lang="en-IN" i="0">
                                    <a:latin typeface="Cambria Math" panose="02040503050406030204" pitchFamily="18" charset="0"/>
                                  </a:rPr>
                                  <m:t>si</m:t>
                                </m:r>
                                <m:func>
                                  <m:funcPr>
                                    <m:ctrlPr>
                                      <a:rPr lang="en-IN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IN" i="0">
                                        <a:latin typeface="Cambria Math" panose="02040503050406030204" pitchFamily="18" charset="0"/>
                                      </a:rPr>
                                      <m:t>n</m:t>
                                    </m:r>
                                  </m:fName>
                                  <m:e>
                                    <m:r>
                                      <a:rPr lang="en-IN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</m:mr>
                            <m:mr>
                              <m:e>
                                <m:r>
                                  <a:rPr lang="en-IN" i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m:rPr>
                                    <m:sty m:val="p"/>
                                  </m:rPr>
                                  <a:rPr lang="en-IN" i="0">
                                    <a:latin typeface="Cambria Math" panose="02040503050406030204" pitchFamily="18" charset="0"/>
                                  </a:rPr>
                                  <m:t>si</m:t>
                                </m:r>
                                <m:func>
                                  <m:funcPr>
                                    <m:ctrlPr>
                                      <a:rPr lang="en-IN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IN" i="0">
                                        <a:latin typeface="Cambria Math" panose="02040503050406030204" pitchFamily="18" charset="0"/>
                                      </a:rPr>
                                      <m:t>n</m:t>
                                    </m:r>
                                  </m:fName>
                                  <m:e>
                                    <m:r>
                                      <a:rPr lang="en-IN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lang="en-IN" i="0">
                                    <a:latin typeface="Cambria Math" panose="02040503050406030204" pitchFamily="18" charset="0"/>
                                  </a:rPr>
                                  <m:t>co</m:t>
                                </m:r>
                                <m:func>
                                  <m:funcPr>
                                    <m:ctrlPr>
                                      <a:rPr lang="en-IN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IN" i="0">
                                        <a:latin typeface="Cambria Math" panose="02040503050406030204" pitchFamily="18" charset="0"/>
                                      </a:rPr>
                                      <m:t>s</m:t>
                                    </m:r>
                                  </m:fName>
                                  <m:e>
                                    <m:r>
                                      <a:rPr lang="en-IN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7735" y="2070003"/>
                <a:ext cx="2358225" cy="556627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862884" y="2163651"/>
            <a:ext cx="6606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Representing a clockwise rotation over angle </a:t>
            </a:r>
            <a:r>
              <a:rPr lang="el-GR" i="1" dirty="0"/>
              <a:t>θ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4009827" y="3388054"/>
                <a:ext cx="1124346" cy="5542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IN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IN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i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IN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9827" y="3388054"/>
                <a:ext cx="1124346" cy="55425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871264" y="3480515"/>
            <a:ext cx="5950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90 degrees clockwise rotation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71264" y="4679621"/>
            <a:ext cx="3760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Scaling </a:t>
            </a:r>
            <a:r>
              <a:rPr lang="en-US" dirty="0"/>
              <a:t>is defined by a diagonal matrix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4765133" y="4587160"/>
                <a:ext cx="1109406" cy="6053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I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IN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IN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I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IN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5133" y="4587160"/>
                <a:ext cx="1109406" cy="605359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/>
          <p:cNvSpPr/>
          <p:nvPr/>
        </p:nvSpPr>
        <p:spPr>
          <a:xfrm>
            <a:off x="410268" y="432079"/>
            <a:ext cx="381694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000" b="1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Linear Algebra-A Gentle overview </a:t>
            </a:r>
          </a:p>
        </p:txBody>
      </p:sp>
    </p:spTree>
    <p:extLst>
      <p:ext uri="{BB962C8B-B14F-4D97-AF65-F5344CB8AC3E}">
        <p14:creationId xmlns:p14="http://schemas.microsoft.com/office/powerpoint/2010/main" val="104793262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Eigen Values and Eigen vectors </a:t>
            </a:r>
          </a:p>
        </p:txBody>
      </p:sp>
      <p:pic>
        <p:nvPicPr>
          <p:cNvPr id="16385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181600" y="1143000"/>
            <a:ext cx="3438525" cy="4895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1000" y="1143000"/>
            <a:ext cx="1689101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16387" name="Object 3"/>
          <p:cNvGraphicFramePr>
            <a:graphicFrameLocks noChangeAspect="1"/>
          </p:cNvGraphicFramePr>
          <p:nvPr/>
        </p:nvGraphicFramePr>
        <p:xfrm>
          <a:off x="2514600" y="1447800"/>
          <a:ext cx="1905000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952200" imgH="203040" progId="Equation.3">
                  <p:embed/>
                </p:oleObj>
              </mc:Choice>
              <mc:Fallback>
                <p:oleObj name="Equation" r:id="rId4" imgW="95220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4600" y="1447800"/>
                        <a:ext cx="1905000" cy="482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ight Arrow 6"/>
          <p:cNvSpPr/>
          <p:nvPr/>
        </p:nvSpPr>
        <p:spPr>
          <a:xfrm>
            <a:off x="4648200" y="1447800"/>
            <a:ext cx="381000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10268" y="432079"/>
            <a:ext cx="381694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000" b="1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Linear Algebra-A Gentle overview </a:t>
            </a:r>
          </a:p>
        </p:txBody>
      </p:sp>
    </p:spTree>
    <p:extLst>
      <p:ext uri="{BB962C8B-B14F-4D97-AF65-F5344CB8AC3E}">
        <p14:creationId xmlns:p14="http://schemas.microsoft.com/office/powerpoint/2010/main" val="350590188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Eigen Values and Eigen vectors 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0" y="1143000"/>
            <a:ext cx="1689101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Right Arrow 6"/>
          <p:cNvSpPr/>
          <p:nvPr/>
        </p:nvSpPr>
        <p:spPr>
          <a:xfrm>
            <a:off x="3352800" y="1676400"/>
            <a:ext cx="381000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299" name="Picture 3"/>
          <p:cNvPicPr>
            <a:picLocks noChangeAspect="1" noChangeArrowheads="1"/>
          </p:cNvPicPr>
          <p:nvPr/>
        </p:nvPicPr>
        <p:blipFill>
          <a:blip r:embed="rId3"/>
          <a:srcRect r="8807"/>
          <a:stretch>
            <a:fillRect/>
          </a:stretch>
        </p:blipFill>
        <p:spPr bwMode="auto">
          <a:xfrm>
            <a:off x="4114800" y="990600"/>
            <a:ext cx="4733925" cy="5267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TextBox 7"/>
          <p:cNvSpPr txBox="1"/>
          <p:nvPr/>
        </p:nvSpPr>
        <p:spPr>
          <a:xfrm>
            <a:off x="2209800" y="1219200"/>
            <a:ext cx="1531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Eigen vector </a:t>
            </a:r>
          </a:p>
        </p:txBody>
      </p:sp>
      <p:sp>
        <p:nvSpPr>
          <p:cNvPr id="9" name="Rectangle 8"/>
          <p:cNvSpPr/>
          <p:nvPr/>
        </p:nvSpPr>
        <p:spPr>
          <a:xfrm>
            <a:off x="410268" y="432079"/>
            <a:ext cx="381694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000" b="1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Linear Algebra-A Gentle overview </a:t>
            </a:r>
          </a:p>
        </p:txBody>
      </p:sp>
    </p:spTree>
    <p:extLst>
      <p:ext uri="{BB962C8B-B14F-4D97-AF65-F5344CB8AC3E}">
        <p14:creationId xmlns:p14="http://schemas.microsoft.com/office/powerpoint/2010/main" val="281106007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Eigen Values and Eigen vectors 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0" y="1143000"/>
            <a:ext cx="1689101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Right Arrow 6"/>
          <p:cNvSpPr/>
          <p:nvPr/>
        </p:nvSpPr>
        <p:spPr>
          <a:xfrm>
            <a:off x="3352800" y="1676400"/>
            <a:ext cx="381000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209800" y="1219200"/>
            <a:ext cx="1531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Eigen vector </a:t>
            </a:r>
          </a:p>
        </p:txBody>
      </p:sp>
      <p:pic>
        <p:nvPicPr>
          <p:cNvPr id="56322" name="Picture 2"/>
          <p:cNvPicPr>
            <a:picLocks noChangeAspect="1" noChangeArrowheads="1"/>
          </p:cNvPicPr>
          <p:nvPr/>
        </p:nvPicPr>
        <p:blipFill>
          <a:blip r:embed="rId3"/>
          <a:srcRect r="2789"/>
          <a:stretch>
            <a:fillRect/>
          </a:stretch>
        </p:blipFill>
        <p:spPr bwMode="auto">
          <a:xfrm>
            <a:off x="4191000" y="990600"/>
            <a:ext cx="4648200" cy="541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Rectangle 8"/>
          <p:cNvSpPr/>
          <p:nvPr/>
        </p:nvSpPr>
        <p:spPr>
          <a:xfrm>
            <a:off x="410268" y="432079"/>
            <a:ext cx="381694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000" b="1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Linear Algebra-A Gentle overview </a:t>
            </a:r>
          </a:p>
        </p:txBody>
      </p:sp>
    </p:spTree>
    <p:extLst>
      <p:ext uri="{BB962C8B-B14F-4D97-AF65-F5344CB8AC3E}">
        <p14:creationId xmlns:p14="http://schemas.microsoft.com/office/powerpoint/2010/main" val="321124590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447B300-F73E-A4F7-3894-4B3D9A861EC9}"/>
              </a:ext>
            </a:extLst>
          </p:cNvPr>
          <p:cNvSpPr txBox="1">
            <a:spLocks/>
          </p:cNvSpPr>
          <p:nvPr/>
        </p:nvSpPr>
        <p:spPr>
          <a:xfrm>
            <a:off x="212651" y="150277"/>
            <a:ext cx="10058400" cy="10505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Matrix Rank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F2ED325D-BD42-029B-3D16-E87D3D8F0E9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50987" y="1232119"/>
                <a:ext cx="8442025" cy="536766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For an </a:t>
                </a:r>
                <a14:m>
                  <m:oMath xmlns:m="http://schemas.openxmlformats.org/officeDocument/2006/math">
                    <m:r>
                      <a:rPr lang="en-US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matrix, the </a:t>
                </a:r>
                <a:r>
                  <a:rPr lang="en-US" b="1" i="1" dirty="0">
                    <a:solidFill>
                      <a:srgbClr val="0070C0"/>
                    </a:solidFill>
                  </a:rPr>
                  <a:t>rank</a:t>
                </a:r>
                <a:r>
                  <a:rPr lang="en-US" dirty="0"/>
                  <a:t> of the matrix is the largest number of linearly independent columns</a:t>
                </a:r>
              </a:p>
              <a:p>
                <a:r>
                  <a:rPr lang="en-US" dirty="0"/>
                  <a:t>The matrix </a:t>
                </a:r>
                <a:r>
                  <a:rPr lang="en-US" b="1" dirty="0"/>
                  <a:t>B</a:t>
                </a:r>
                <a:r>
                  <a:rPr lang="en-US" dirty="0"/>
                  <a:t> from the previous example has </a:t>
                </a:r>
                <a14:m>
                  <m:oMath xmlns:m="http://schemas.openxmlformats.org/officeDocument/2006/math">
                    <m:r>
                      <a:rPr lang="en-US" smtClean="0">
                        <a:latin typeface="Cambria Math" panose="02040503050406030204" pitchFamily="18" charset="0"/>
                      </a:rPr>
                      <m:t>𝑟𝑎𝑛𝑘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𝐁</m:t>
                        </m:r>
                      </m:e>
                    </m:d>
                    <m:r>
                      <a:rPr lang="en-US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, since the two columns are linearly dependent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The matrix </a:t>
                </a:r>
                <a:r>
                  <a:rPr lang="en-US" b="1" dirty="0"/>
                  <a:t>C</a:t>
                </a:r>
                <a:r>
                  <a:rPr lang="en-US" dirty="0"/>
                  <a:t> below has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𝑟𝑎𝑛𝑘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𝐂</m:t>
                        </m:r>
                      </m:e>
                    </m:d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dirty="0"/>
                  <a:t>, since it has two linearly independent columns</a:t>
                </a:r>
              </a:p>
              <a:p>
                <a:pPr lvl="1"/>
                <a:r>
                  <a:rPr lang="en-US" dirty="0"/>
                  <a:t>I.e.,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𝐜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=−1∙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𝐜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𝐜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=−1∙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𝐜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𝐜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=3∙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𝐜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dirty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>
                        <a:latin typeface="Cambria Math" panose="02040503050406030204" pitchFamily="18" charset="0"/>
                      </a:rPr>
                      <m:t>3∙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𝐜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marL="404812" lvl="1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smtClean="0">
                          <a:latin typeface="Cambria Math" panose="02040503050406030204" pitchFamily="18" charset="0"/>
                        </a:rPr>
                        <m:t>𝐂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   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  <m:t>−2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F2ED325D-BD42-029B-3D16-E87D3D8F0E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987" y="1232119"/>
                <a:ext cx="8442025" cy="5367667"/>
              </a:xfrm>
              <a:prstGeom prst="rect">
                <a:avLst/>
              </a:prstGeom>
              <a:blipFill>
                <a:blip r:embed="rId2"/>
                <a:stretch>
                  <a:fillRect l="-1156" t="-2270" r="-65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764059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134" y="1408314"/>
            <a:ext cx="7886700" cy="1325563"/>
          </a:xfrm>
        </p:spPr>
        <p:txBody>
          <a:bodyPr/>
          <a:lstStyle/>
          <a:p>
            <a:pPr algn="ctr"/>
            <a:r>
              <a:rPr lang="en-IN" b="1" dirty="0"/>
              <a:t>The ML black box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8486" y="2266682"/>
            <a:ext cx="3844966" cy="3973132"/>
          </a:xfrm>
        </p:spPr>
      </p:pic>
      <p:sp>
        <p:nvSpPr>
          <p:cNvPr id="5" name="Right Arrow 4"/>
          <p:cNvSpPr/>
          <p:nvPr/>
        </p:nvSpPr>
        <p:spPr>
          <a:xfrm>
            <a:off x="772732" y="3258355"/>
            <a:ext cx="1674253" cy="167425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extBox 5"/>
          <p:cNvSpPr txBox="1"/>
          <p:nvPr/>
        </p:nvSpPr>
        <p:spPr>
          <a:xfrm>
            <a:off x="2506249" y="6581001"/>
            <a:ext cx="43858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images used are for academic purpose. Copyright to original author</a:t>
            </a:r>
            <a:endParaRPr lang="en-IN" sz="1200" dirty="0"/>
          </a:p>
        </p:txBody>
      </p:sp>
    </p:spTree>
    <p:extLst>
      <p:ext uri="{BB962C8B-B14F-4D97-AF65-F5344CB8AC3E}">
        <p14:creationId xmlns:p14="http://schemas.microsoft.com/office/powerpoint/2010/main" val="401986385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707EC6F-B77B-7BB5-DD58-F1A400D34910}"/>
              </a:ext>
            </a:extLst>
          </p:cNvPr>
          <p:cNvSpPr txBox="1">
            <a:spLocks/>
          </p:cNvSpPr>
          <p:nvPr/>
        </p:nvSpPr>
        <p:spPr>
          <a:xfrm>
            <a:off x="0" y="151326"/>
            <a:ext cx="10058400" cy="10505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Eigen Decomposition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4C0CB4AC-4C57-F64A-60AA-48817179D27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7819" y="1339007"/>
                <a:ext cx="9101242" cy="536766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dirty="0"/>
                  <a:t>Geometric interpretation of the eigenvalues and eigenvectors is that they allow to stretch the space in specific directions</a:t>
                </a:r>
              </a:p>
              <a:p>
                <a:pPr lvl="1"/>
                <a:r>
                  <a:rPr lang="en-US" sz="2000" dirty="0"/>
                  <a:t>Left figure: the two eigenvectors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𝐯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𝐯</m:t>
                        </m:r>
                      </m:e>
                      <m:sup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/>
                  <a:t>are shown for a matrix, where the two vectors are unit vectors (i.e., they have a length of 1)</a:t>
                </a:r>
              </a:p>
              <a:p>
                <a:pPr lvl="1"/>
                <a:r>
                  <a:rPr lang="en-US" sz="2000" dirty="0"/>
                  <a:t>Right figure: the vectors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𝐯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𝐯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 dirty="0"/>
                  <a:t> are multiplied with the eigenvalues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2000" dirty="0"/>
              </a:p>
              <a:p>
                <a:pPr lvl="2"/>
                <a:r>
                  <a:rPr lang="en-US" sz="1800" dirty="0"/>
                  <a:t>We can see how the space is scaled in the direction of the larger eigenvalue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1800" dirty="0"/>
              </a:p>
              <a:p>
                <a:r>
                  <a:rPr lang="en-US" sz="2400" dirty="0"/>
                  <a:t>E.g., this is used for dimensionality reduction with PCA (principal component analysis) where the eigenvectors corresponding to the largest eigenvalues are used for extracting the most important data dimensions</a:t>
                </a:r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4C0CB4AC-4C57-F64A-60AA-48817179D2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819" y="1339007"/>
                <a:ext cx="9101242" cy="5367667"/>
              </a:xfrm>
              <a:prstGeom prst="rect">
                <a:avLst/>
              </a:prstGeom>
              <a:blipFill>
                <a:blip r:embed="rId2"/>
                <a:stretch>
                  <a:fillRect l="-938" t="-159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E2E81685-59B1-05F3-C8DE-4D2EB12F4B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24944" y="4866530"/>
            <a:ext cx="3909772" cy="1991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28710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2F9F46A-C842-CA6F-8101-764BA44AE828}"/>
              </a:ext>
            </a:extLst>
          </p:cNvPr>
          <p:cNvSpPr txBox="1">
            <a:spLocks/>
          </p:cNvSpPr>
          <p:nvPr/>
        </p:nvSpPr>
        <p:spPr>
          <a:xfrm>
            <a:off x="0" y="139644"/>
            <a:ext cx="10058400" cy="10505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Singular Value Decomposition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9B110171-063B-6E0D-3BED-3E1D07004F8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1190217"/>
                <a:ext cx="8952614" cy="536766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 b="1" i="1" dirty="0">
                    <a:solidFill>
                      <a:srgbClr val="0070C0"/>
                    </a:solidFill>
                  </a:rPr>
                  <a:t>Singular value decomposition </a:t>
                </a:r>
                <a:r>
                  <a:rPr lang="en-US" sz="2000" dirty="0"/>
                  <a:t>(SVD) provides another way to factorize a matrix, into singular vectors and singular values</a:t>
                </a:r>
              </a:p>
              <a:p>
                <a:pPr lvl="1"/>
                <a:r>
                  <a:rPr lang="en-US" sz="1800" dirty="0"/>
                  <a:t>SVD is more generally applicable than eigen decomposition</a:t>
                </a:r>
              </a:p>
              <a:p>
                <a:pPr lvl="1"/>
                <a:r>
                  <a:rPr lang="en-US" sz="1800" dirty="0"/>
                  <a:t>Every real matrix has an SVD, but the same is not true of the eigen decomposition </a:t>
                </a:r>
              </a:p>
              <a:p>
                <a:pPr lvl="2"/>
                <a:r>
                  <a:rPr lang="en-US" sz="1600" dirty="0"/>
                  <a:t>E.g., if a matrix is not square, the eigen decomposition is not defined, and we must use SVD</a:t>
                </a:r>
              </a:p>
              <a:p>
                <a:pPr>
                  <a:spcAft>
                    <a:spcPts val="600"/>
                  </a:spcAft>
                </a:pPr>
                <a:r>
                  <a:rPr lang="en-US" sz="2000" dirty="0"/>
                  <a:t>SVD of an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000" dirty="0"/>
                  <a:t> matrix </a:t>
                </a:r>
                <a14:m>
                  <m:oMath xmlns:m="http://schemas.openxmlformats.org/officeDocument/2006/math">
                    <m:r>
                      <a:rPr lang="en-US" sz="2000" b="1">
                        <a:latin typeface="Cambria Math" panose="02040503050406030204" pitchFamily="18" charset="0"/>
                      </a:rPr>
                      <m:t>𝐀</m:t>
                    </m:r>
                  </m:oMath>
                </a14:m>
                <a:r>
                  <a:rPr lang="en-US" sz="2000" dirty="0"/>
                  <a:t> is given by</a:t>
                </a:r>
              </a:p>
              <a:p>
                <a:pPr marL="0" indent="0">
                  <a:spcBef>
                    <a:spcPts val="600"/>
                  </a:spcBef>
                  <a:spcAft>
                    <a:spcPts val="600"/>
                  </a:spcAft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000" b="1">
                          <a:latin typeface="Cambria Math" panose="02040503050406030204" pitchFamily="18" charset="0"/>
                        </a:rPr>
                        <m:t>𝐀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1" smtClean="0">
                          <a:latin typeface="Cambria Math" panose="02040503050406030204" pitchFamily="18" charset="0"/>
                        </a:rPr>
                        <m:t>𝐔𝐃</m:t>
                      </m:r>
                      <m:sSup>
                        <m:sSup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>
                              <a:latin typeface="Cambria Math" panose="02040503050406030204" pitchFamily="18" charset="0"/>
                            </a:rPr>
                            <m:t>𝐕</m:t>
                          </m:r>
                        </m:e>
                        <m:sup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</m:oMath>
                  </m:oMathPara>
                </a14:m>
                <a:endParaRPr lang="en-US" sz="2000" b="1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1800" b="1">
                        <a:latin typeface="Cambria Math" panose="02040503050406030204" pitchFamily="18" charset="0"/>
                      </a:rPr>
                      <m:t>𝐔</m:t>
                    </m:r>
                  </m:oMath>
                </a14:m>
                <a:r>
                  <a:rPr lang="en-US" sz="1800" dirty="0"/>
                  <a:t> is an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1800" dirty="0"/>
                  <a:t> matrix, </a:t>
                </a:r>
                <a14:m>
                  <m:oMath xmlns:m="http://schemas.openxmlformats.org/officeDocument/2006/math">
                    <m:r>
                      <a:rPr lang="en-US" sz="1800" b="1">
                        <a:latin typeface="Cambria Math" panose="02040503050406030204" pitchFamily="18" charset="0"/>
                      </a:rPr>
                      <m:t>𝐃</m:t>
                    </m:r>
                  </m:oMath>
                </a14:m>
                <a:r>
                  <a:rPr lang="en-US" sz="1800" dirty="0"/>
                  <a:t> is an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1800" dirty="0"/>
                  <a:t> matrix, and </a:t>
                </a:r>
                <a14:m>
                  <m:oMath xmlns:m="http://schemas.openxmlformats.org/officeDocument/2006/math">
                    <m:r>
                      <a:rPr lang="en-US" sz="1800" b="1">
                        <a:latin typeface="Cambria Math" panose="02040503050406030204" pitchFamily="18" charset="0"/>
                      </a:rPr>
                      <m:t>𝐕</m:t>
                    </m:r>
                  </m:oMath>
                </a14:m>
                <a:r>
                  <a:rPr lang="en-US" sz="1800" dirty="0"/>
                  <a:t> is an </a:t>
                </a:r>
                <a14:m>
                  <m:oMath xmlns:m="http://schemas.openxmlformats.org/officeDocument/2006/math">
                    <m:r>
                      <a:rPr lang="en-US" sz="180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1800" dirty="0"/>
                  <a:t> matrix</a:t>
                </a:r>
              </a:p>
              <a:p>
                <a:pPr lvl="1"/>
                <a:r>
                  <a:rPr lang="en-US" sz="1800" dirty="0"/>
                  <a:t>The elements along the diagonal of </a:t>
                </a:r>
                <a14:m>
                  <m:oMath xmlns:m="http://schemas.openxmlformats.org/officeDocument/2006/math">
                    <m:r>
                      <a:rPr lang="en-US" sz="1800" b="1">
                        <a:latin typeface="Cambria Math" panose="02040503050406030204" pitchFamily="18" charset="0"/>
                      </a:rPr>
                      <m:t>𝐃</m:t>
                    </m:r>
                  </m:oMath>
                </a14:m>
                <a:r>
                  <a:rPr lang="en-US" sz="1800" i="1" dirty="0"/>
                  <a:t> </a:t>
                </a:r>
                <a:r>
                  <a:rPr lang="en-US" sz="1800" dirty="0"/>
                  <a:t>are known as the </a:t>
                </a:r>
                <a:r>
                  <a:rPr lang="en-US" sz="1800" dirty="0">
                    <a:solidFill>
                      <a:srgbClr val="FF0000"/>
                    </a:solidFill>
                  </a:rPr>
                  <a:t>singular values </a:t>
                </a:r>
                <a:r>
                  <a:rPr lang="en-US" sz="1800" dirty="0"/>
                  <a:t>of </a:t>
                </a:r>
                <a:r>
                  <a:rPr lang="en-US" sz="1800" i="1" dirty="0"/>
                  <a:t>A</a:t>
                </a:r>
                <a:endParaRPr lang="en-US" sz="1800" dirty="0"/>
              </a:p>
              <a:p>
                <a:pPr lvl="1"/>
                <a:r>
                  <a:rPr lang="en-US" sz="1800" dirty="0"/>
                  <a:t>The columns of </a:t>
                </a:r>
                <a14:m>
                  <m:oMath xmlns:m="http://schemas.openxmlformats.org/officeDocument/2006/math">
                    <m:r>
                      <a:rPr lang="en-US" sz="1800" b="1">
                        <a:latin typeface="Cambria Math" panose="02040503050406030204" pitchFamily="18" charset="0"/>
                      </a:rPr>
                      <m:t>𝐔</m:t>
                    </m:r>
                  </m:oMath>
                </a14:m>
                <a:r>
                  <a:rPr lang="en-US" sz="1800" i="1" dirty="0"/>
                  <a:t> </a:t>
                </a:r>
                <a:r>
                  <a:rPr lang="en-US" sz="1800" dirty="0"/>
                  <a:t>are known as the </a:t>
                </a:r>
                <a:r>
                  <a:rPr lang="en-US" sz="1800" dirty="0">
                    <a:solidFill>
                      <a:srgbClr val="FF0000"/>
                    </a:solidFill>
                  </a:rPr>
                  <a:t>left-singular vectors</a:t>
                </a:r>
              </a:p>
              <a:p>
                <a:pPr lvl="1"/>
                <a:r>
                  <a:rPr lang="en-US" sz="1800" dirty="0"/>
                  <a:t>The columns of </a:t>
                </a:r>
                <a14:m>
                  <m:oMath xmlns:m="http://schemas.openxmlformats.org/officeDocument/2006/math">
                    <m:r>
                      <a:rPr lang="en-US" sz="1800" b="1">
                        <a:latin typeface="Cambria Math" panose="02040503050406030204" pitchFamily="18" charset="0"/>
                      </a:rPr>
                      <m:t>𝐕</m:t>
                    </m:r>
                  </m:oMath>
                </a14:m>
                <a:r>
                  <a:rPr lang="en-US" sz="1800" i="1" dirty="0"/>
                  <a:t> </a:t>
                </a:r>
                <a:r>
                  <a:rPr lang="en-US" sz="1800" dirty="0"/>
                  <a:t>are known as the </a:t>
                </a:r>
                <a:r>
                  <a:rPr lang="en-US" sz="1800" dirty="0">
                    <a:solidFill>
                      <a:srgbClr val="FF0000"/>
                    </a:solidFill>
                  </a:rPr>
                  <a:t>right-singular vectors</a:t>
                </a:r>
              </a:p>
              <a:p>
                <a:r>
                  <a:rPr lang="en-US" sz="2000" dirty="0"/>
                  <a:t>For a non-square matrix </a:t>
                </a:r>
                <a14:m>
                  <m:oMath xmlns:m="http://schemas.openxmlformats.org/officeDocument/2006/math">
                    <m:r>
                      <a:rPr lang="en-US" sz="2000" b="1">
                        <a:latin typeface="Cambria Math" panose="02040503050406030204" pitchFamily="18" charset="0"/>
                      </a:rPr>
                      <m:t>𝐀</m:t>
                    </m:r>
                  </m:oMath>
                </a14:m>
                <a:r>
                  <a:rPr lang="en-US" sz="2000" dirty="0"/>
                  <a:t>, the squares of the singular values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/>
                  <a:t> are the eigenvalues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/>
                  <a:t>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1">
                            <a:latin typeface="Cambria Math" panose="02040503050406030204" pitchFamily="18" charset="0"/>
                          </a:rPr>
                          <m:t>𝐀</m:t>
                        </m:r>
                      </m:e>
                      <m:sup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r>
                      <a:rPr lang="en-US" sz="2000" b="1">
                        <a:latin typeface="Cambria Math" panose="02040503050406030204" pitchFamily="18" charset="0"/>
                      </a:rPr>
                      <m:t>𝐀</m:t>
                    </m:r>
                  </m:oMath>
                </a14:m>
                <a:r>
                  <a:rPr lang="en-US" sz="2000" dirty="0"/>
                  <a:t>, i.e.,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/>
                  <a:t> for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=1,2,…,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2000" dirty="0"/>
              </a:p>
              <a:p>
                <a:r>
                  <a:rPr lang="en-US" sz="2000" dirty="0"/>
                  <a:t>Applications of SVD include computing the pseudo-inverse of non-square matrices, matrix approximation, determining the matrix rank</a:t>
                </a:r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9B110171-063B-6E0D-3BED-3E1D07004F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1190217"/>
                <a:ext cx="8952614" cy="5367667"/>
              </a:xfrm>
              <a:prstGeom prst="rect">
                <a:avLst/>
              </a:prstGeom>
              <a:blipFill>
                <a:blip r:embed="rId2"/>
                <a:stretch>
                  <a:fillRect l="-613" t="-1135" r="-129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7866260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2DFFC-A67C-CC69-3B76-3F7F972F8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3ADB5A8-CF9E-7090-8DEA-94FFA7BD7FA0}"/>
                  </a:ext>
                </a:extLst>
              </p:cNvPr>
              <p:cNvSpPr txBox="1"/>
              <p:nvPr/>
            </p:nvSpPr>
            <p:spPr>
              <a:xfrm>
                <a:off x="628650" y="1860430"/>
                <a:ext cx="7793665" cy="19400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200000"/>
                  </a:lnSpc>
                  <a:spcAft>
                    <a:spcPts val="1200"/>
                  </a:spcAft>
                </a:pPr>
                <a:r>
                  <a:rPr lang="en-US" sz="1800" dirty="0">
                    <a:effectLst/>
                    <a:latin typeface="Georgia" panose="02040502050405020303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Find the SVD of a </a:t>
                </a:r>
                <a14:m>
                  <m:oMath xmlns:m="http://schemas.openxmlformats.org/officeDocument/2006/math">
                    <m:r>
                      <a:rPr lang="en-US" sz="18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(2×3)</m:t>
                    </m:r>
                  </m:oMath>
                </a14:m>
                <a:r>
                  <a:rPr lang="en-US" sz="1800" dirty="0">
                    <a:effectLst/>
                    <a:latin typeface="Georgia" panose="02040502050405020303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matrix A having values:</a:t>
                </a:r>
                <a:endParaRPr lang="en-IN" sz="1800" dirty="0">
                  <a:effectLst/>
                  <a:latin typeface="Georgia" panose="02040502050405020303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200000"/>
                  </a:lnSpc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𝐴</m:t>
                      </m:r>
                      <m:r>
                        <a:rPr lang="en-US" sz="18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IN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180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180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180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80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80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180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IN" sz="1800" dirty="0">
                  <a:effectLst/>
                  <a:latin typeface="Georgia" panose="02040502050405020303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3ADB5A8-CF9E-7090-8DEA-94FFA7BD7F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1860430"/>
                <a:ext cx="7793665" cy="1940018"/>
              </a:xfrm>
              <a:prstGeom prst="rect">
                <a:avLst/>
              </a:prstGeom>
              <a:blipFill>
                <a:blip r:embed="rId2"/>
                <a:stretch>
                  <a:fillRect l="-62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4527712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6908452-0F45-C479-4946-C26C927BC4FF}"/>
                  </a:ext>
                </a:extLst>
              </p:cNvPr>
              <p:cNvSpPr txBox="1"/>
              <p:nvPr/>
            </p:nvSpPr>
            <p:spPr>
              <a:xfrm>
                <a:off x="628650" y="1550136"/>
                <a:ext cx="7886699" cy="46299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spcAft>
                    <a:spcPts val="1200"/>
                  </a:spcAft>
                </a:pPr>
                <a:r>
                  <a:rPr lang="en-US" sz="1800" b="1" dirty="0">
                    <a:solidFill>
                      <a:srgbClr val="FF0000"/>
                    </a:solidFill>
                    <a:effectLst/>
                    <a:latin typeface="Georgia" panose="02040502050405020303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Step 1 - Find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1800" b="1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800" b="1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𝑨</m:t>
                        </m:r>
                      </m:e>
                      <m:sup>
                        <m:r>
                          <a:rPr lang="en-US" sz="1800" b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⊤</m:t>
                        </m:r>
                      </m:sup>
                    </m:sSup>
                  </m:oMath>
                </a14:m>
                <a:r>
                  <a:rPr lang="en-US" sz="1800" b="1" dirty="0">
                    <a:solidFill>
                      <a:srgbClr val="FF0000"/>
                    </a:solidFill>
                    <a:effectLst/>
                    <a:latin typeface="Georgia" panose="02040502050405020303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and then compute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1800" b="1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800" b="1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𝑨</m:t>
                        </m:r>
                      </m:e>
                      <m:sup>
                        <m:r>
                          <a:rPr lang="en-US" sz="1800" b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⊤</m:t>
                        </m:r>
                      </m:sup>
                    </m:sSup>
                    <m:r>
                      <a:rPr lang="en-US" sz="1800" b="1" i="1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𝑨</m:t>
                    </m:r>
                  </m:oMath>
                </a14:m>
                <a:r>
                  <a:rPr lang="en-US" sz="1800" b="1" dirty="0">
                    <a:solidFill>
                      <a:srgbClr val="FF0000"/>
                    </a:solidFill>
                    <a:effectLst/>
                    <a:latin typeface="Georgia" panose="02040502050405020303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.</a:t>
                </a:r>
                <a:endParaRPr lang="en-IN" sz="1800" b="1" dirty="0">
                  <a:solidFill>
                    <a:srgbClr val="FF0000"/>
                  </a:solidFill>
                  <a:effectLst/>
                  <a:latin typeface="Georgia" panose="02040502050405020303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𝐴</m:t>
                      </m:r>
                      <m:r>
                        <a:rPr lang="en-US" sz="18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IN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180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180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180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80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80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180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IN" sz="1800" dirty="0">
                  <a:effectLst/>
                  <a:latin typeface="Georgia" panose="02040502050405020303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spcAft>
                    <a:spcPts val="1200"/>
                  </a:spcAft>
                </a:pPr>
                <a:r>
                  <a:rPr lang="en-US" sz="1800" dirty="0">
                    <a:effectLst/>
                    <a:latin typeface="Georgia" panose="02040502050405020303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then,</a:t>
                </a:r>
                <a:endParaRPr lang="en-IN" sz="1800" dirty="0">
                  <a:effectLst/>
                  <a:latin typeface="Georgia" panose="02040502050405020303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18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IN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180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180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80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180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80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80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IN" sz="1800" dirty="0">
                  <a:effectLst/>
                  <a:latin typeface="Georgia" panose="02040502050405020303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𝐴</m:t>
                      </m:r>
                      <m:r>
                        <a:rPr lang="en-US" sz="18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IN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180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180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80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180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80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80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IN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180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180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180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80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80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180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18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IN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180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180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180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80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180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sz="180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80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80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180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IN" sz="1800" dirty="0">
                  <a:effectLst/>
                  <a:latin typeface="Georgia" panose="02040502050405020303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6908452-0F45-C479-4946-C26C927BC4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1550136"/>
                <a:ext cx="7886699" cy="4629985"/>
              </a:xfrm>
              <a:prstGeom prst="rect">
                <a:avLst/>
              </a:prstGeom>
              <a:blipFill>
                <a:blip r:embed="rId2"/>
                <a:stretch>
                  <a:fillRect l="-61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3941812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054A19-7C4A-B164-73C9-A023C5771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96B81E6-A78A-42B9-AFB1-1EC5435CC920}"/>
                  </a:ext>
                </a:extLst>
              </p:cNvPr>
              <p:cNvSpPr txBox="1"/>
              <p:nvPr/>
            </p:nvSpPr>
            <p:spPr>
              <a:xfrm>
                <a:off x="595423" y="1690689"/>
                <a:ext cx="8548577" cy="48700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spcAft>
                    <a:spcPts val="1200"/>
                  </a:spcAft>
                </a:pPr>
                <a:r>
                  <a:rPr lang="en-US" sz="1800" b="1" dirty="0">
                    <a:solidFill>
                      <a:srgbClr val="FF0000"/>
                    </a:solidFill>
                    <a:effectLst/>
                    <a:latin typeface="Georgia" panose="02040502050405020303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Step 2: Find Eigen values associated with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1800" b="1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800" b="1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𝑨</m:t>
                        </m:r>
                      </m:e>
                      <m:sup>
                        <m:r>
                          <a:rPr lang="en-US" sz="1800" b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⊤</m:t>
                        </m:r>
                      </m:sup>
                    </m:sSup>
                    <m:r>
                      <a:rPr lang="en-US" sz="1800" b="1" i="1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𝑨</m:t>
                    </m:r>
                    <m:r>
                      <a:rPr lang="en-IN" sz="1800" b="1" i="0" smtClean="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sz="1800" b="1" dirty="0">
                    <a:solidFill>
                      <a:srgbClr val="FF0000"/>
                    </a:solidFill>
                    <a:effectLst/>
                    <a:latin typeface="Georgia" panose="02040502050405020303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and Singular Values </a:t>
                </a:r>
              </a:p>
              <a:p>
                <a:pPr>
                  <a:lnSpc>
                    <a:spcPct val="150000"/>
                  </a:lnSpc>
                  <a:spcAft>
                    <a:spcPts val="1200"/>
                  </a:spcAft>
                </a:pPr>
                <a:r>
                  <a:rPr lang="en-US" sz="1800" dirty="0">
                    <a:effectLst/>
                    <a:latin typeface="Georgia" panose="02040502050405020303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Eigen values associated with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800" b="1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𝐀</m:t>
                        </m:r>
                      </m:e>
                      <m:sup>
                        <m:r>
                          <a:rPr lang="en-US" sz="18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⊤</m:t>
                        </m:r>
                      </m:sup>
                    </m:sSup>
                    <m:r>
                      <a:rPr lang="en-US" sz="1800" b="1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𝐀</m:t>
                    </m:r>
                    <m:r>
                      <a:rPr lang="en-US" sz="18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:</m:t>
                    </m:r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𝜆</m:t>
                    </m:r>
                    <m:r>
                      <a:rPr lang="en-US" sz="18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=0,1&amp;3</m:t>
                    </m:r>
                  </m:oMath>
                </a14:m>
                <a:r>
                  <a:rPr lang="en-US" sz="1800" dirty="0">
                    <a:effectLst/>
                    <a:latin typeface="Georgia" panose="02040502050405020303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.</a:t>
                </a:r>
                <a:endParaRPr lang="en-IN" sz="1800" dirty="0">
                  <a:effectLst/>
                  <a:latin typeface="Georgia" panose="02040502050405020303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n-IN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mPr>
                        <m:mr>
                          <m:e/>
                          <m:e>
                            <m:r>
                              <m:rPr>
                                <m:nor/>
                              </m:rPr>
                              <a:rPr lang="en-US" sz="1800" i="1">
                                <a:effectLst/>
                                <a:latin typeface="Calibri" panose="020F0502020204030204" pitchFamily="34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sz="1800">
                                <a:effectLst/>
                                <a:latin typeface="Georgia" panose="02040502050405020303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Step</m:t>
                            </m:r>
                            <m:r>
                              <m:rPr>
                                <m:nor/>
                              </m:rPr>
                              <a:rPr lang="en-US" sz="1800" i="1">
                                <a:effectLst/>
                                <a:latin typeface="Calibri" panose="020F0502020204030204" pitchFamily="34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a:rPr lang="en-US" sz="18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3</m:t>
                            </m:r>
                            <m:r>
                              <m:rPr>
                                <m:nor/>
                              </m:rPr>
                              <a:rPr lang="en-US" sz="1800" i="1">
                                <a:effectLst/>
                                <a:latin typeface="Calibri" panose="020F0502020204030204" pitchFamily="34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sz="1800" i="1">
                                <a:effectLst/>
                                <a:latin typeface="Georgia" panose="02040502050405020303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r>
                              <m:rPr>
                                <m:nor/>
                              </m:rPr>
                              <a:rPr lang="en-US" sz="1800">
                                <a:effectLst/>
                                <a:latin typeface="Georgia" panose="02040502050405020303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sz="1800">
                                <a:effectLst/>
                                <a:latin typeface="Georgia" panose="02040502050405020303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Find</m:t>
                            </m:r>
                            <m:r>
                              <m:rPr>
                                <m:nor/>
                              </m:rPr>
                              <a:rPr lang="en-US" sz="1800">
                                <a:effectLst/>
                                <a:latin typeface="Georgia" panose="02040502050405020303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sz="1800">
                                <a:effectLst/>
                                <a:latin typeface="Georgia" panose="02040502050405020303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the</m:t>
                            </m:r>
                            <m:r>
                              <m:rPr>
                                <m:nor/>
                              </m:rPr>
                              <a:rPr lang="en-US" sz="1800">
                                <a:effectLst/>
                                <a:latin typeface="Georgia" panose="02040502050405020303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sz="1800">
                                <a:effectLst/>
                                <a:latin typeface="Georgia" panose="02040502050405020303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singular</m:t>
                            </m:r>
                            <m:r>
                              <m:rPr>
                                <m:nor/>
                              </m:rPr>
                              <a:rPr lang="en-US" sz="1800">
                                <a:effectLst/>
                                <a:latin typeface="Georgia" panose="02040502050405020303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sz="1800">
                                <a:effectLst/>
                                <a:latin typeface="Georgia" panose="02040502050405020303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values</m:t>
                            </m:r>
                            <m:r>
                              <m:rPr>
                                <m:nor/>
                              </m:rPr>
                              <a:rPr lang="en-US" sz="1800">
                                <a:effectLst/>
                                <a:latin typeface="Georgia" panose="02040502050405020303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sz="1800">
                                <a:effectLst/>
                                <a:latin typeface="Georgia" panose="02040502050405020303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corresponding</m:t>
                            </m:r>
                            <m:r>
                              <m:rPr>
                                <m:nor/>
                              </m:rPr>
                              <a:rPr lang="en-US" sz="1800">
                                <a:effectLst/>
                                <a:latin typeface="Georgia" panose="02040502050405020303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sz="1800">
                                <a:effectLst/>
                                <a:latin typeface="Georgia" panose="02040502050405020303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to</m:t>
                            </m:r>
                            <m:r>
                              <m:rPr>
                                <m:nor/>
                              </m:rPr>
                              <a:rPr lang="en-US" sz="1800">
                                <a:effectLst/>
                                <a:latin typeface="Georgia" panose="02040502050405020303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sz="1800">
                                <a:effectLst/>
                                <a:latin typeface="Georgia" panose="02040502050405020303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the</m:t>
                            </m:r>
                            <m:r>
                              <m:rPr>
                                <m:nor/>
                              </m:rPr>
                              <a:rPr lang="en-US" sz="1800">
                                <a:effectLst/>
                                <a:latin typeface="Georgia" panose="02040502050405020303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sz="1800">
                                <a:effectLst/>
                                <a:latin typeface="Georgia" panose="02040502050405020303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obtained</m:t>
                            </m:r>
                            <m:r>
                              <m:rPr>
                                <m:nor/>
                              </m:rPr>
                              <a:rPr lang="en-US" sz="1800" i="1">
                                <a:effectLst/>
                                <a:latin typeface="Calibri" panose="020F0502020204030204" pitchFamily="34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</m:e>
                        </m:mr>
                        <m:mr>
                          <m:e/>
                          <m:e>
                            <m:r>
                              <m:rPr>
                                <m:nor/>
                              </m:rPr>
                              <a:rPr lang="en-US" sz="1800" i="1">
                                <a:effectLst/>
                                <a:latin typeface="Calibri" panose="020F0502020204030204" pitchFamily="34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sz="1800">
                                <a:effectLst/>
                                <a:latin typeface="Georgia" panose="02040502050405020303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eigen</m:t>
                            </m:r>
                            <m:r>
                              <m:rPr>
                                <m:nor/>
                              </m:rPr>
                              <a:rPr lang="en-US" sz="1800">
                                <a:effectLst/>
                                <a:latin typeface="Georgia" panose="02040502050405020303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sz="1800">
                                <a:effectLst/>
                                <a:latin typeface="Georgia" panose="02040502050405020303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values</m:t>
                            </m:r>
                            <m:r>
                              <m:rPr>
                                <m:nor/>
                              </m:rPr>
                              <a:rPr lang="en-US" sz="1800">
                                <a:effectLst/>
                                <a:latin typeface="Georgia" panose="02040502050405020303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sz="1800">
                                <a:effectLst/>
                                <a:latin typeface="Georgia" panose="02040502050405020303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using</m:t>
                            </m:r>
                            <m:r>
                              <m:rPr>
                                <m:nor/>
                              </m:rPr>
                              <a:rPr lang="en-US" sz="1800">
                                <a:effectLst/>
                                <a:latin typeface="Georgia" panose="02040502050405020303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sz="1800">
                                <a:effectLst/>
                                <a:latin typeface="Georgia" panose="02040502050405020303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formula</m:t>
                            </m:r>
                            <m:r>
                              <m:rPr>
                                <m:nor/>
                              </m:rPr>
                              <a:rPr lang="en-US" sz="1800">
                                <a:effectLst/>
                                <a:latin typeface="Georgia" panose="02040502050405020303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  <m:r>
                              <m:rPr>
                                <m:nor/>
                              </m:rPr>
                              <a:rPr lang="en-US" sz="1800" i="1">
                                <a:effectLst/>
                                <a:latin typeface="Calibri" panose="020F0502020204030204" pitchFamily="34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</m:e>
                        </m:mr>
                        <m:mr>
                          <m:e/>
                          <m:e>
                            <m:box>
                              <m:boxPr>
                                <m:ctrlPr>
                                  <a:rPr lang="en-IN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boxPr>
                              <m:e>
                                <m:r>
                                  <a:rPr lang="en-US" sz="180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</m:e>
                            </m:box>
                            <m:sSub>
                              <m:sSubPr>
                                <m:ctrlPr>
                                  <a:rPr lang="en-IN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18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=</m:t>
                            </m:r>
                            <m:rad>
                              <m:radPr>
                                <m:degHide m:val="on"/>
                                <m:ctrlPr>
                                  <a:rPr lang="en-IN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radPr>
                              <m:deg/>
                              <m:e>
                                <m:sSub>
                                  <m:sSubPr>
                                    <m:ctrlPr>
                                      <a:rPr lang="en-IN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rad>
                          </m:e>
                        </m:mr>
                      </m:m>
                    </m:oMath>
                  </m:oMathPara>
                </a14:m>
                <a:endParaRPr lang="en-IN" sz="1800" dirty="0">
                  <a:effectLst/>
                  <a:latin typeface="Georgia" panose="02040502050405020303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spcAft>
                    <a:spcPts val="1200"/>
                  </a:spcAft>
                </a:pPr>
                <a:r>
                  <a:rPr lang="en-US" sz="1800" dirty="0">
                    <a:effectLst/>
                    <a:latin typeface="Georgia" panose="02040502050405020303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Singular values associated with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800" b="1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𝐀</m:t>
                        </m:r>
                      </m:e>
                      <m:sup>
                        <m:r>
                          <a:rPr lang="en-US" sz="18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⊤</m:t>
                        </m:r>
                      </m:sup>
                    </m:sSup>
                    <m:r>
                      <a:rPr lang="en-US" sz="1800" b="1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𝐀</m:t>
                    </m:r>
                    <m:r>
                      <a:rPr lang="en-US" sz="18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:</m:t>
                    </m:r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𝜆</m:t>
                    </m:r>
                    <m:r>
                      <a:rPr lang="en-US" sz="18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=3,1&amp;0</m:t>
                    </m:r>
                  </m:oMath>
                </a14:m>
                <a:r>
                  <a:rPr lang="en-US" sz="1800" dirty="0">
                    <a:effectLst/>
                    <a:latin typeface="Georgia" panose="02040502050405020303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.</a:t>
                </a:r>
                <a:endParaRPr lang="en-IN" sz="1800" dirty="0">
                  <a:effectLst/>
                  <a:latin typeface="Georgia" panose="02040502050405020303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n-IN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mPr>
                        <m:mr>
                          <m:e/>
                          <m:e>
                            <m:sSub>
                              <m:sSubPr>
                                <m:ctrlPr>
                                  <a:rPr lang="en-IN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lang="en-US" sz="180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18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=3→</m:t>
                            </m:r>
                            <m:sSub>
                              <m:sSubPr>
                                <m:ctrlPr>
                                  <a:rPr lang="en-IN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sz="180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18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=</m:t>
                            </m:r>
                            <m:rad>
                              <m:radPr>
                                <m:degHide m:val="on"/>
                                <m:ctrlPr>
                                  <a:rPr lang="en-IN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IN" sz="1800" b="0" i="1" smtClean="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3</m:t>
                                </m:r>
                              </m:e>
                            </m:rad>
                          </m:e>
                        </m:mr>
                        <m:mr>
                          <m:e/>
                          <m:e>
                            <m:sSub>
                              <m:sSubPr>
                                <m:ctrlPr>
                                  <a:rPr lang="en-IN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lang="en-US" sz="180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18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=1→</m:t>
                            </m:r>
                            <m:sSub>
                              <m:sSubPr>
                                <m:ctrlPr>
                                  <a:rPr lang="en-IN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sz="180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18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=1</m:t>
                            </m:r>
                          </m:e>
                        </m:mr>
                        <m:mr>
                          <m:e/>
                          <m:e>
                            <m:sSub>
                              <m:sSubPr>
                                <m:ctrlPr>
                                  <a:rPr lang="en-IN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lang="en-US" sz="180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3</m:t>
                                </m:r>
                              </m:sub>
                            </m:sSub>
                            <m:r>
                              <a:rPr lang="en-US" sz="18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=0→</m:t>
                            </m:r>
                            <m:sSub>
                              <m:sSubPr>
                                <m:ctrlPr>
                                  <a:rPr lang="en-IN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sz="180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3</m:t>
                                </m:r>
                              </m:sub>
                            </m:sSub>
                            <m:r>
                              <a:rPr lang="en-US" sz="18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=0</m:t>
                            </m:r>
                          </m:e>
                        </m:mr>
                      </m:m>
                    </m:oMath>
                  </m:oMathPara>
                </a14:m>
                <a:endParaRPr lang="en-IN" sz="1800" dirty="0">
                  <a:effectLst/>
                  <a:latin typeface="Georgia" panose="02040502050405020303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96B81E6-A78A-42B9-AFB1-1EC5435CC9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423" y="1690689"/>
                <a:ext cx="8548577" cy="4870051"/>
              </a:xfrm>
              <a:prstGeom prst="rect">
                <a:avLst/>
              </a:prstGeom>
              <a:blipFill>
                <a:blip r:embed="rId2"/>
                <a:stretch>
                  <a:fillRect l="-64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9553500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87FF1F-0FC7-76A3-58E2-A9EE049D7A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2D7B307-2AA8-D434-D24F-FEC882B9405F}"/>
                  </a:ext>
                </a:extLst>
              </p:cNvPr>
              <p:cNvSpPr txBox="1"/>
              <p:nvPr/>
            </p:nvSpPr>
            <p:spPr>
              <a:xfrm>
                <a:off x="628650" y="2320713"/>
                <a:ext cx="7995684" cy="21811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spcAft>
                    <a:spcPts val="1200"/>
                  </a:spcAft>
                </a:pPr>
                <a:r>
                  <a:rPr lang="en-US" sz="1800" b="1" dirty="0">
                    <a:solidFill>
                      <a:srgbClr val="FF0000"/>
                    </a:solidFill>
                    <a:effectLst/>
                    <a:latin typeface="Georgia" panose="02040502050405020303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Step 3 - Compute diagonal matrix </a:t>
                </a:r>
                <a14:m>
                  <m:oMath xmlns:m="http://schemas.openxmlformats.org/officeDocument/2006/math">
                    <m:r>
                      <a:rPr lang="en-US" sz="1800" b="1" i="1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𝚺</m:t>
                    </m:r>
                  </m:oMath>
                </a14:m>
                <a:r>
                  <a:rPr lang="en-US" sz="1800" b="1" dirty="0">
                    <a:solidFill>
                      <a:srgbClr val="FF0000"/>
                    </a:solidFill>
                    <a:effectLst/>
                    <a:latin typeface="Georgia" panose="02040502050405020303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using the values of </a:t>
                </a:r>
                <a14:m>
                  <m:oMath xmlns:m="http://schemas.openxmlformats.org/officeDocument/2006/math">
                    <m:r>
                      <a:rPr lang="en-US" sz="1800" b="1" i="1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𝝈</m:t>
                    </m:r>
                  </m:oMath>
                </a14:m>
                <a:endParaRPr lang="en-US" sz="1800" b="1" dirty="0">
                  <a:solidFill>
                    <a:srgbClr val="FF0000"/>
                  </a:solidFill>
                  <a:effectLst/>
                  <a:latin typeface="Georgia" panose="02040502050405020303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spcAft>
                    <a:spcPts val="1200"/>
                  </a:spcAft>
                </a:pPr>
                <a:r>
                  <a:rPr lang="en-US" sz="1800" dirty="0">
                    <a:effectLst/>
                    <a:latin typeface="Georgia" panose="02040502050405020303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As </a:t>
                </a:r>
                <a14:m>
                  <m:oMath xmlns:m="http://schemas.openxmlformats.org/officeDocument/2006/math">
                    <m:r>
                      <a:rPr lang="en-US" sz="18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𝑚</m:t>
                    </m:r>
                    <m:r>
                      <a:rPr lang="en-US" sz="18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=2&lt;</m:t>
                    </m:r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sz="18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=3)</m:t>
                    </m:r>
                  </m:oMath>
                </a14:m>
                <a:r>
                  <a:rPr lang="en-US" sz="1800" dirty="0">
                    <a:effectLst/>
                    <a:latin typeface="Georgia" panose="02040502050405020303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, Case 1 is applied and matrix </a:t>
                </a:r>
                <a14:m>
                  <m:oMath xmlns:m="http://schemas.openxmlformats.org/officeDocument/2006/math">
                    <m:r>
                      <a:rPr lang="en-US" sz="18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∑</m:t>
                    </m:r>
                  </m:oMath>
                </a14:m>
                <a:r>
                  <a:rPr lang="en-US" sz="1800" dirty="0">
                    <a:effectLst/>
                    <a:latin typeface="Georgia" panose="02040502050405020303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is:</a:t>
                </a:r>
                <a:endParaRPr lang="en-IN" sz="1800" dirty="0">
                  <a:effectLst/>
                  <a:latin typeface="Georgia" panose="02040502050405020303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8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Σ</m:t>
                      </m:r>
                      <m:r>
                        <a:rPr lang="en-US" sz="18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IN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rad>
                                  <m:radPr>
                                    <m:degHide m:val="on"/>
                                    <m:ctrlPr>
                                      <a:rPr lang="en-IN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sz="180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3</m:t>
                                    </m:r>
                                  </m:e>
                                </m:rad>
                              </m:e>
                              <m:e>
                                <m:r>
                                  <a:rPr lang="en-US" sz="180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80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80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80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180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IN" sz="1800" dirty="0">
                  <a:effectLst/>
                  <a:latin typeface="Georgia" panose="02040502050405020303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2D7B307-2AA8-D434-D24F-FEC882B940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2320713"/>
                <a:ext cx="7995684" cy="2181175"/>
              </a:xfrm>
              <a:prstGeom prst="rect">
                <a:avLst/>
              </a:prstGeom>
              <a:blipFill>
                <a:blip r:embed="rId2"/>
                <a:stretch>
                  <a:fillRect l="-61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6147532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8AE52-451E-797C-C8E5-C95488BF5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64B73DA-7870-05A3-F4B4-C3D3CAD9D3E3}"/>
                  </a:ext>
                </a:extLst>
              </p:cNvPr>
              <p:cNvSpPr txBox="1"/>
              <p:nvPr/>
            </p:nvSpPr>
            <p:spPr>
              <a:xfrm>
                <a:off x="372138" y="1841106"/>
                <a:ext cx="9154633" cy="446077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spcAft>
                    <a:spcPts val="1200"/>
                  </a:spcAft>
                </a:pPr>
                <a:r>
                  <a:rPr lang="en-US" sz="1800" b="1" dirty="0">
                    <a:solidFill>
                      <a:srgbClr val="FF0000"/>
                    </a:solidFill>
                    <a:effectLst/>
                    <a:latin typeface="Georgia" panose="02040502050405020303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Step 4 - Find the eigen vectors &amp; corresponding normalized eigen vectors</a:t>
                </a:r>
              </a:p>
              <a:p>
                <a:pPr>
                  <a:lnSpc>
                    <a:spcPct val="150000"/>
                  </a:lnSpc>
                  <a:spcAft>
                    <a:spcPts val="1200"/>
                  </a:spcAft>
                </a:pPr>
                <a:r>
                  <a:rPr lang="en-US" sz="1800" dirty="0">
                    <a:effectLst/>
                    <a:latin typeface="Georgia" panose="02040502050405020303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Eigen vectors associated with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18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⊤</m:t>
                        </m:r>
                      </m:sup>
                    </m:sSup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𝐴</m:t>
                    </m:r>
                  </m:oMath>
                </a14:m>
                <a:r>
                  <a:rPr lang="en-US" sz="1800" dirty="0">
                    <a:effectLst/>
                    <a:latin typeface="Georgia" panose="02040502050405020303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:</a:t>
                </a:r>
                <a:br>
                  <a:rPr lang="en-US" sz="1800" dirty="0">
                    <a:effectLst/>
                    <a:latin typeface="Georgia" panose="02040502050405020303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</a:br>
                <a:r>
                  <a:rPr lang="en-US" sz="1800" dirty="0">
                    <a:effectLst/>
                    <a:latin typeface="Georgia" panose="02040502050405020303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18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18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=3→</m:t>
                    </m:r>
                    <m:sSub>
                      <m:sSubPr>
                        <m:ctrlPr>
                          <a:rPr lang="en-IN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18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=[1,2,1]</m:t>
                    </m:r>
                  </m:oMath>
                </a14:m>
                <a:br>
                  <a:rPr lang="en-US" sz="1800" dirty="0">
                    <a:effectLst/>
                    <a:latin typeface="Georgia" panose="02040502050405020303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</a:br>
                <a:r>
                  <a:rPr lang="en-US" sz="1800" dirty="0">
                    <a:effectLst/>
                    <a:latin typeface="Georgia" panose="02040502050405020303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18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sz="18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=1→</m:t>
                    </m:r>
                    <m:sSub>
                      <m:sSubPr>
                        <m:ctrlPr>
                          <a:rPr lang="en-IN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sz="18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=[</m:t>
                    </m:r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−</m:t>
                    </m:r>
                    <m:r>
                      <a:rPr lang="en-US" sz="18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1,0,1]</m:t>
                    </m:r>
                  </m:oMath>
                </a14:m>
                <a:br>
                  <a:rPr lang="en-US" sz="1800" dirty="0">
                    <a:effectLst/>
                    <a:latin typeface="Georgia" panose="02040502050405020303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</a:br>
                <a:r>
                  <a:rPr lang="en-US" sz="1800" dirty="0">
                    <a:effectLst/>
                    <a:latin typeface="Georgia" panose="02040502050405020303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18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  <m:r>
                      <a:rPr lang="en-US" sz="18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=0→</m:t>
                    </m:r>
                    <m:sSub>
                      <m:sSubPr>
                        <m:ctrlPr>
                          <a:rPr lang="en-IN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  <m:r>
                      <a:rPr lang="en-US" sz="18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=[1,</m:t>
                    </m:r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−</m:t>
                    </m:r>
                    <m:r>
                      <a:rPr lang="en-US" sz="18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1,1]</m:t>
                    </m:r>
                  </m:oMath>
                </a14:m>
                <a:br>
                  <a:rPr lang="en-US" sz="1800" dirty="0">
                    <a:effectLst/>
                    <a:latin typeface="Georgia" panose="02040502050405020303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</a:br>
                <a:r>
                  <a:rPr lang="en-US" sz="1800" dirty="0">
                    <a:effectLst/>
                    <a:latin typeface="Georgia" panose="02040502050405020303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18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IN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>
                    <a:effectLst/>
                    <a:latin typeface="Georgia" panose="02040502050405020303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1800" dirty="0">
                    <a:effectLst/>
                    <a:latin typeface="Georgia" panose="02040502050405020303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are eigen vectors of matrix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18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⊤</m:t>
                        </m:r>
                      </m:sup>
                    </m:sSup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𝐴</m:t>
                    </m:r>
                  </m:oMath>
                </a14:m>
                <a:r>
                  <a:rPr lang="en-US" sz="1800" dirty="0">
                    <a:effectLst/>
                    <a:latin typeface="Georgia" panose="02040502050405020303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.</a:t>
                </a:r>
                <a:br>
                  <a:rPr lang="en-US" sz="1800" dirty="0">
                    <a:effectLst/>
                    <a:latin typeface="Georgia" panose="02040502050405020303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</a:br>
                <a:r>
                  <a:rPr lang="en-US" sz="1800" dirty="0">
                    <a:effectLst/>
                    <a:latin typeface="Georgia" panose="02040502050405020303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Normalized eigen vectors associated with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18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⊤</m:t>
                        </m:r>
                      </m:sup>
                    </m:sSup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𝐴</m:t>
                    </m:r>
                  </m:oMath>
                </a14:m>
                <a:r>
                  <a:rPr lang="en-US" sz="1800" dirty="0">
                    <a:effectLst/>
                    <a:latin typeface="Georgia" panose="02040502050405020303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:</a:t>
                </a:r>
                <a:br>
                  <a:rPr lang="en-US" sz="1800" dirty="0">
                    <a:effectLst/>
                    <a:latin typeface="Georgia" panose="02040502050405020303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</a:br>
                <a:r>
                  <a:rPr lang="en-US" sz="1800" dirty="0">
                    <a:effectLst/>
                    <a:latin typeface="Georgia" panose="02040502050405020303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8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x</m:t>
                        </m:r>
                      </m:e>
                      <m:sub>
                        <m:r>
                          <a:rPr lang="en-US" sz="18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18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=[1,2,1]⇒</m:t>
                    </m:r>
                    <m:sSub>
                      <m:sSubPr>
                        <m:ctrlPr>
                          <a:rPr lang="en-IN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8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18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=[(1/</m:t>
                    </m:r>
                    <m:rad>
                      <m:radPr>
                        <m:degHide m:val="on"/>
                        <m:ctrlPr>
                          <a:rPr lang="en-IN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radPr>
                      <m:deg/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6</m:t>
                        </m:r>
                      </m:e>
                    </m:rad>
                    <m:r>
                      <a:rPr lang="en-US" sz="18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),(2/</m:t>
                    </m:r>
                    <m:rad>
                      <m:radPr>
                        <m:degHide m:val="on"/>
                        <m:ctrlPr>
                          <a:rPr lang="en-IN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radPr>
                      <m:deg/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6</m:t>
                        </m:r>
                      </m:e>
                    </m:rad>
                    <m:r>
                      <a:rPr lang="en-US" sz="18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),(1/</m:t>
                    </m:r>
                    <m:rad>
                      <m:radPr>
                        <m:degHide m:val="on"/>
                        <m:ctrlPr>
                          <a:rPr lang="en-IN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radPr>
                      <m:deg/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6</m:t>
                        </m:r>
                      </m:e>
                    </m:rad>
                    <m:r>
                      <a:rPr lang="en-US" sz="18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)]</m:t>
                    </m:r>
                  </m:oMath>
                </a14:m>
                <a:br>
                  <a:rPr lang="en-US" sz="1800" dirty="0">
                    <a:effectLst/>
                    <a:latin typeface="Georgia" panose="02040502050405020303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</a:br>
                <a:r>
                  <a:rPr lang="en-US" sz="1800" dirty="0">
                    <a:effectLst/>
                    <a:latin typeface="Georgia" panose="02040502050405020303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sz="18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=[</m:t>
                    </m:r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−</m:t>
                    </m:r>
                    <m:r>
                      <a:rPr lang="en-US" sz="18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1,0,1]⇒</m:t>
                    </m:r>
                    <m:sSub>
                      <m:sSubPr>
                        <m:ctrlPr>
                          <a:rPr lang="en-IN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8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sz="18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=[(</m:t>
                    </m:r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−</m:t>
                    </m:r>
                    <m:r>
                      <a:rPr lang="en-US" sz="18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1/</m:t>
                    </m:r>
                    <m:rad>
                      <m:radPr>
                        <m:degHide m:val="on"/>
                        <m:ctrlPr>
                          <a:rPr lang="en-IN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radPr>
                      <m:deg/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e>
                    </m:rad>
                    <m:r>
                      <a:rPr lang="en-US" sz="18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),0,(1/</m:t>
                    </m:r>
                    <m:rad>
                      <m:radPr>
                        <m:degHide m:val="on"/>
                        <m:ctrlPr>
                          <a:rPr lang="en-IN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radPr>
                      <m:deg/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e>
                    </m:rad>
                    <m:r>
                      <a:rPr lang="en-US" sz="18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)]</m:t>
                    </m:r>
                  </m:oMath>
                </a14:m>
                <a:br>
                  <a:rPr lang="en-US" sz="1800" dirty="0">
                    <a:effectLst/>
                    <a:latin typeface="Georgia" panose="02040502050405020303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</a:br>
                <a:r>
                  <a:rPr lang="en-US" sz="1800" dirty="0">
                    <a:effectLst/>
                    <a:latin typeface="Georgia" panose="02040502050405020303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  <m:r>
                      <a:rPr lang="en-US" sz="18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=[1,</m:t>
                    </m:r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−</m:t>
                    </m:r>
                    <m:r>
                      <a:rPr lang="en-US" sz="18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1,1]⇒</m:t>
                    </m:r>
                    <m:sSub>
                      <m:sSubPr>
                        <m:ctrlPr>
                          <a:rPr lang="en-IN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8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  <m:r>
                      <a:rPr lang="en-US" sz="18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=[(1/</m:t>
                    </m:r>
                    <m:rad>
                      <m:radPr>
                        <m:degHide m:val="on"/>
                        <m:ctrlPr>
                          <a:rPr lang="en-IN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radPr>
                      <m:deg/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3</m:t>
                        </m:r>
                      </m:e>
                    </m:rad>
                    <m:r>
                      <a:rPr lang="en-US" sz="18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),(</m:t>
                    </m:r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−</m:t>
                    </m:r>
                    <m:r>
                      <a:rPr lang="en-US" sz="18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1/</m:t>
                    </m:r>
                    <m:rad>
                      <m:radPr>
                        <m:degHide m:val="on"/>
                        <m:ctrlPr>
                          <a:rPr lang="en-IN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radPr>
                      <m:deg/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3</m:t>
                        </m:r>
                      </m:e>
                    </m:rad>
                    <m:r>
                      <a:rPr lang="en-US" sz="18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),(1/</m:t>
                    </m:r>
                    <m:rad>
                      <m:radPr>
                        <m:degHide m:val="on"/>
                        <m:ctrlPr>
                          <a:rPr lang="en-IN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radPr>
                      <m:deg/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3</m:t>
                        </m:r>
                      </m:e>
                    </m:rad>
                    <m:r>
                      <a:rPr lang="en-US" sz="18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)]</m:t>
                    </m:r>
                  </m:oMath>
                </a14:m>
                <a:endParaRPr lang="en-IN" sz="1800" dirty="0">
                  <a:effectLst/>
                  <a:latin typeface="Georgia" panose="02040502050405020303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64B73DA-7870-05A3-F4B4-C3D3CAD9D3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138" y="1841106"/>
                <a:ext cx="9154633" cy="4460773"/>
              </a:xfrm>
              <a:prstGeom prst="rect">
                <a:avLst/>
              </a:prstGeom>
              <a:blipFill>
                <a:blip r:embed="rId2"/>
                <a:stretch>
                  <a:fillRect l="-533" b="-123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52175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24C4CF-F741-02BE-EF75-C18342C8E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7E411F2-E77B-90E5-567C-CCA6405A25C6}"/>
                  </a:ext>
                </a:extLst>
              </p:cNvPr>
              <p:cNvSpPr txBox="1"/>
              <p:nvPr/>
            </p:nvSpPr>
            <p:spPr>
              <a:xfrm>
                <a:off x="808074" y="2085385"/>
                <a:ext cx="45720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IN" sz="2400" dirty="0"/>
                  <a:t>Find U by using formula </a:t>
                </a:r>
                <a14:m>
                  <m:oMath xmlns:m="http://schemas.openxmlformats.org/officeDocument/2006/math">
                    <m:r>
                      <a:rPr lang="en-IN" sz="2400" i="1" smtClean="0">
                        <a:latin typeface="Cambria Math" panose="02040503050406030204" pitchFamily="18" charset="0"/>
                      </a:rPr>
                      <m:t>𝐴𝑉</m:t>
                    </m:r>
                    <m:sSup>
                      <m:sSupPr>
                        <m:ctrlPr>
                          <a:rPr lang="en-IN" sz="24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IN" sz="2400" i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p>
                        <m:r>
                          <a:rPr lang="en-IN" sz="2400" i="0"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  <m:r>
                      <a:rPr lang="en-IN" sz="2400" i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sz="2400" i="1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endParaRPr lang="en-IN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7E411F2-E77B-90E5-567C-CCA6405A25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074" y="2085385"/>
                <a:ext cx="4572000" cy="461665"/>
              </a:xfrm>
              <a:prstGeom prst="rect">
                <a:avLst/>
              </a:prstGeom>
              <a:blipFill>
                <a:blip r:embed="rId2"/>
                <a:stretch>
                  <a:fillRect l="-2133" t="-10526" b="-2894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EE190B1-AC9A-3866-AF3A-75E5C9FE4967}"/>
                  </a:ext>
                </a:extLst>
              </p:cNvPr>
              <p:cNvSpPr txBox="1"/>
              <p:nvPr/>
            </p:nvSpPr>
            <p:spPr>
              <a:xfrm>
                <a:off x="1850065" y="2941746"/>
                <a:ext cx="4572000" cy="6274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i="1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IN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IN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d>
                                  <m:dPr>
                                    <m:ctrlPr>
                                      <a:rPr lang="en-I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type m:val="lin"/>
                                        <m:ctrlPr>
                                          <a:rPr lang="en-I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IN" i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IN" i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  <m:e>
                                <m:d>
                                  <m:dPr>
                                    <m:ctrlPr>
                                      <a:rPr lang="en-I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IN" i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f>
                                      <m:fPr>
                                        <m:type m:val="lin"/>
                                        <m:ctrlPr>
                                          <a:rPr lang="en-I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IN" i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IN" i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</m:mr>
                            <m:mr>
                              <m:e>
                                <m:d>
                                  <m:dPr>
                                    <m:ctrlPr>
                                      <a:rPr lang="en-I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type m:val="lin"/>
                                        <m:ctrlPr>
                                          <a:rPr lang="en-I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IN" i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IN" i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  <m:e>
                                <m:d>
                                  <m:dPr>
                                    <m:ctrlPr>
                                      <a:rPr lang="en-I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type m:val="lin"/>
                                        <m:ctrlPr>
                                          <a:rPr lang="en-I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IN" i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IN" i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EE190B1-AC9A-3866-AF3A-75E5C9FE49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0065" y="2941746"/>
                <a:ext cx="4572000" cy="62741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2521695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3803C4-F84F-0930-AD88-8E7B61037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955EC5A-FB39-8570-FCD5-8A257C4C38A8}"/>
                  </a:ext>
                </a:extLst>
              </p:cNvPr>
              <p:cNvSpPr txBox="1"/>
              <p:nvPr/>
            </p:nvSpPr>
            <p:spPr>
              <a:xfrm>
                <a:off x="967562" y="2264467"/>
                <a:ext cx="6858000" cy="33453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spcAft>
                    <a:spcPts val="1200"/>
                  </a:spcAft>
                </a:pPr>
                <a:r>
                  <a:rPr lang="en-US" sz="1800" dirty="0">
                    <a:effectLst/>
                    <a:latin typeface="Georgia" panose="02040502050405020303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Therefore, using SVD, </a:t>
                </a:r>
                <a14:m>
                  <m:oMath xmlns:m="http://schemas.openxmlformats.org/officeDocument/2006/math"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𝐴</m:t>
                    </m:r>
                  </m:oMath>
                </a14:m>
                <a:r>
                  <a:rPr lang="en-US" sz="1800" dirty="0">
                    <a:effectLst/>
                    <a:latin typeface="Georgia" panose="02040502050405020303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can be expressed as:</a:t>
                </a:r>
                <a:endParaRPr lang="en-IN" sz="1800" dirty="0">
                  <a:effectLst/>
                  <a:latin typeface="Georgia" panose="02040502050405020303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n-IN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mPr>
                        <m:mr>
                          <m:e/>
                          <m:e>
                            <m:eqArr>
                              <m:eqArrPr>
                                <m:ctrlP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𝐴</m:t>
                                </m:r>
                                <m:r>
                                  <a:rPr lang="en-US" sz="180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=</m:t>
                                </m:r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𝑈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80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Σ</m:t>
                                </m:r>
                                <m:sSup>
                                  <m:sSupPr>
                                    <m:ctrlPr>
                                      <a:rPr lang="en-IN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𝑉</m:t>
                                    </m:r>
                                  </m:e>
                                  <m:sup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IN" sz="1800" b="0" i="1" smtClean="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.</m:t>
                                </m:r>
                              </m:e>
                              <m:e>
                                <m:r>
                                  <a:rPr lang="en-IN" sz="1800" b="0" i="1" smtClean="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.</m:t>
                                </m:r>
                              </m:e>
                            </m:eqArr>
                          </m:e>
                        </m:mr>
                        <m:mr>
                          <m:e/>
                          <m:e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a:rPr lang="en-US" sz="18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=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IN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plcHide m:val="on"/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IN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sz="180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(1/2)</m:t>
                                      </m:r>
                                    </m:e>
                                    <m:e>
                                      <m:r>
                                        <a:rPr lang="en-US" sz="180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180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1/2)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180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(1/2)</m:t>
                                      </m:r>
                                    </m:e>
                                    <m:e>
                                      <m:r>
                                        <a:rPr lang="en-US" sz="180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(1/2)</m:t>
                                      </m:r>
                                    </m:e>
                                  </m:mr>
                                </m:m>
                              </m:e>
                            </m:d>
                            <m:d>
                              <m:dPr>
                                <m:begChr m:val="["/>
                                <m:endChr m:val="]"/>
                                <m:ctrlPr>
                                  <a:rPr lang="en-IN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plcHide m:val="on"/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IN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ad>
                                        <m:radPr>
                                          <m:degHide m:val="on"/>
                                          <m:ctrlPr>
                                            <a:rPr lang="en-IN" sz="1800" i="1">
                                              <a:effectLst/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radPr>
                                        <m:deg/>
                                        <m:e>
                                          <m:r>
                                            <a:rPr lang="en-US" sz="1800">
                                              <a:effectLst/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  <m:t>3</m:t>
                                          </m:r>
                                        </m:e>
                                      </m:rad>
                                    </m:e>
                                    <m:e>
                                      <m:r>
                                        <a:rPr lang="en-US" sz="180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sz="180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180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sz="180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sz="180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d>
                            <m:d>
                              <m:dPr>
                                <m:begChr m:val="["/>
                                <m:endChr m:val="]"/>
                                <m:ctrlPr>
                                  <a:rPr lang="en-IN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plcHide m:val="on"/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IN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sz="180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(1/6)</m:t>
                                      </m:r>
                                    </m:e>
                                    <m:e>
                                      <m:r>
                                        <a:rPr lang="en-US" sz="180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180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1/2)</m:t>
                                      </m:r>
                                    </m:e>
                                    <m:e>
                                      <m:r>
                                        <a:rPr lang="en-US" sz="180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(1/3)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180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(2/6)</m:t>
                                      </m:r>
                                    </m:e>
                                    <m:e>
                                      <m:r>
                                        <a:rPr lang="en-US" sz="180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sz="180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180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1/3)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180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(1/6)</m:t>
                                      </m:r>
                                    </m:e>
                                    <m:e>
                                      <m:r>
                                        <a:rPr lang="en-US" sz="180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(1/2)</m:t>
                                      </m:r>
                                    </m:e>
                                    <m:e>
                                      <m:r>
                                        <a:rPr lang="en-US" sz="180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(1/3)</m:t>
                                      </m:r>
                                    </m:e>
                                  </m:mr>
                                </m:m>
                              </m:e>
                            </m:d>
                          </m:e>
                        </m:mr>
                      </m:m>
                    </m:oMath>
                  </m:oMathPara>
                </a14:m>
                <a:endParaRPr lang="en-IN" sz="1800" dirty="0">
                  <a:effectLst/>
                  <a:latin typeface="Georgia" panose="02040502050405020303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955EC5A-FB39-8570-FCD5-8A257C4C38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7562" y="2264467"/>
                <a:ext cx="6858000" cy="3345339"/>
              </a:xfrm>
              <a:prstGeom prst="rect">
                <a:avLst/>
              </a:prstGeom>
              <a:blipFill>
                <a:blip r:embed="rId2"/>
                <a:stretch>
                  <a:fillRect l="-8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5166879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/>
          </p:nvPr>
        </p:nvSpPr>
        <p:spPr>
          <a:xfrm>
            <a:off x="2411569" y="4789488"/>
            <a:ext cx="7772400" cy="2387600"/>
          </a:xfrm>
        </p:spPr>
        <p:txBody>
          <a:bodyPr/>
          <a:lstStyle/>
          <a:p>
            <a:r>
              <a:rPr kumimoji="0" lang="hu-HU" alt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PCA algorit</a:t>
            </a:r>
            <a:r>
              <a:rPr kumimoji="0" lang="en-CA" alt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h</a:t>
            </a:r>
            <a:r>
              <a:rPr kumimoji="0" lang="hu-HU" alt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m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228600" y="750433"/>
            <a:ext cx="8991600" cy="1371600"/>
          </a:xfrm>
          <a:prstGeom prst="rect">
            <a:avLst/>
          </a:prstGeom>
        </p:spPr>
        <p:txBody>
          <a:bodyPr lIns="0" tIns="0" rIns="0" bIns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altLang="en-US" sz="3600" b="0" i="0" u="none" strike="noStrike" kern="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</a:rPr>
              <a:t>PCA</a:t>
            </a:r>
            <a:r>
              <a:rPr kumimoji="0" lang="en-CA" alt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</a:rPr>
              <a:t> from covariance </a:t>
            </a:r>
            <a:endParaRPr kumimoji="0" lang="hu-HU" altLang="en-US" sz="2400" b="0" i="0" u="none" strike="noStrike" kern="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76200" y="1570149"/>
            <a:ext cx="9144000" cy="4800600"/>
          </a:xfrm>
          <a:prstGeom prst="rect">
            <a:avLst/>
          </a:prstGeo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Given data {</a:t>
            </a:r>
            <a:r>
              <a:rPr kumimoji="0" lang="en-US" altLang="en-US" sz="2400" b="1" i="0" u="none" strike="noStrike" kern="0" cap="none" spc="0" normalizeH="0" baseline="0" noProof="0" dirty="0" err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</a:rPr>
              <a:t>x</a:t>
            </a:r>
            <a:r>
              <a:rPr kumimoji="0" lang="en-US" altLang="en-US" sz="2400" b="0" i="0" u="none" strike="noStrike" kern="0" cap="none" spc="0" normalizeH="0" baseline="-25000" noProof="0" dirty="0" err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</a:rPr>
              <a:t>1</a:t>
            </a:r>
            <a:r>
              <a: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</a:rPr>
              <a:t>, …, </a:t>
            </a:r>
            <a:r>
              <a:rPr kumimoji="0" lang="en-US" altLang="en-US" sz="2400" b="1" i="0" u="none" strike="noStrike" kern="0" cap="none" spc="0" normalizeH="0" baseline="0" noProof="0" dirty="0" err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</a:rPr>
              <a:t>x</a:t>
            </a:r>
            <a:r>
              <a:rPr kumimoji="0" lang="en-US" altLang="en-US" sz="2400" b="0" i="0" u="none" strike="noStrike" kern="0" cap="none" spc="0" normalizeH="0" baseline="-25000" noProof="0" dirty="0" err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</a:rPr>
              <a:t>m</a:t>
            </a:r>
            <a:r>
              <a: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}, compute </a:t>
            </a:r>
            <a:r>
              <a:rPr kumimoji="0" lang="en-CA" alt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covariance matrix </a:t>
            </a:r>
            <a:r>
              <a:rPr kumimoji="0" lang="en-CA" altLang="en-US" sz="36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ymbol" pitchFamily="18" charset="2"/>
                <a:sym typeface="Symbol" pitchFamily="18" charset="2"/>
              </a:rPr>
              <a:t></a:t>
            </a:r>
            <a:r>
              <a:rPr kumimoji="0" lang="hu-HU" altLang="en-US" sz="2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</a:t>
            </a:r>
            <a:endParaRPr kumimoji="0" lang="en-US" altLang="en-US" sz="2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altLang="en-US" sz="2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altLang="en-US" sz="2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36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altLang="en-US" sz="2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PCA </a:t>
            </a:r>
            <a:r>
              <a:rPr kumimoji="0" lang="en-CA" altLang="en-US" sz="2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basis vectors</a:t>
            </a:r>
            <a:r>
              <a:rPr kumimoji="0" lang="en-US" altLang="en-US" sz="2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= t</a:t>
            </a:r>
            <a:r>
              <a:rPr kumimoji="0" lang="en-CA" altLang="en-US" sz="2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he eigenvectors of </a:t>
            </a:r>
            <a:r>
              <a:rPr kumimoji="0" lang="en-CA" altLang="en-US" sz="2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ymbol" pitchFamily="18" charset="2"/>
                <a:sym typeface="Symbol" pitchFamily="18" charset="2"/>
              </a:rPr>
              <a:t>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hu-HU" altLang="en-US" sz="2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altLang="en-US" sz="2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altLang="en-US" sz="2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Larger eigenvalue </a:t>
            </a:r>
            <a:r>
              <a:rPr kumimoji="0" lang="en-CA" altLang="en-US" sz="2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sym typeface="Symbol" pitchFamily="18" charset="2"/>
              </a:rPr>
              <a:t></a:t>
            </a:r>
            <a:r>
              <a:rPr kumimoji="0" lang="en-CA" altLang="en-US" sz="2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more important eigenvectors</a:t>
            </a:r>
            <a:endParaRPr kumimoji="0" lang="hu-HU" altLang="en-US" sz="2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graphicFrame>
        <p:nvGraphicFramePr>
          <p:cNvPr id="6" name="Object 4"/>
          <p:cNvGraphicFramePr>
            <a:graphicFrameLocks noChangeAspect="1"/>
          </p:cNvGraphicFramePr>
          <p:nvPr/>
        </p:nvGraphicFramePr>
        <p:xfrm>
          <a:off x="444500" y="2355850"/>
          <a:ext cx="4673600" cy="1301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548728" imgH="431613" progId="Equation.3">
                  <p:embed/>
                </p:oleObj>
              </mc:Choice>
              <mc:Fallback>
                <p:oleObj name="Equation" r:id="rId2" imgW="1548728" imgH="431613" progId="Equation.3">
                  <p:embed/>
                  <p:pic>
                    <p:nvPicPr>
                      <p:cNvPr id="6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4500" y="2355850"/>
                        <a:ext cx="4673600" cy="1301750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CC00CC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5"/>
          <p:cNvGraphicFramePr>
            <a:graphicFrameLocks noChangeAspect="1"/>
          </p:cNvGraphicFramePr>
          <p:nvPr/>
        </p:nvGraphicFramePr>
        <p:xfrm>
          <a:off x="6713615" y="2351882"/>
          <a:ext cx="1992313" cy="1147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748975" imgH="431613" progId="Equation.3">
                  <p:embed/>
                </p:oleObj>
              </mc:Choice>
              <mc:Fallback>
                <p:oleObj name="Equation" r:id="rId4" imgW="748975" imgH="431613" progId="Equation.3">
                  <p:embed/>
                  <p:pic>
                    <p:nvPicPr>
                      <p:cNvPr id="7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13615" y="2351882"/>
                        <a:ext cx="1992313" cy="1147762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CC00CC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 Box 6"/>
          <p:cNvSpPr txBox="1">
            <a:spLocks noChangeArrowheads="1"/>
          </p:cNvSpPr>
          <p:nvPr/>
        </p:nvSpPr>
        <p:spPr bwMode="auto">
          <a:xfrm>
            <a:off x="5486400" y="2834481"/>
            <a:ext cx="1011238" cy="457200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42900" indent="-342900"/>
            <a:r>
              <a:rPr lang="en-CA" altLang="en-US" sz="2400" dirty="0"/>
              <a:t>where</a:t>
            </a:r>
          </a:p>
        </p:txBody>
      </p:sp>
      <p:sp>
        <p:nvSpPr>
          <p:cNvPr id="9" name="Rectangle 8"/>
          <p:cNvSpPr/>
          <p:nvPr/>
        </p:nvSpPr>
        <p:spPr>
          <a:xfrm>
            <a:off x="410268" y="432079"/>
            <a:ext cx="381694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000" b="1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Linear Algebra-A Gentle overview </a:t>
            </a:r>
          </a:p>
        </p:txBody>
      </p:sp>
    </p:spTree>
    <p:extLst>
      <p:ext uri="{BB962C8B-B14F-4D97-AF65-F5344CB8AC3E}">
        <p14:creationId xmlns:p14="http://schemas.microsoft.com/office/powerpoint/2010/main" val="30924426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9861" y="2541656"/>
            <a:ext cx="78867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IN" b="1" dirty="0">
                <a:latin typeface="Arial Black" panose="020B0A04020102020204" pitchFamily="34" charset="0"/>
              </a:rPr>
              <a:t>MATH IN LEARNING</a:t>
            </a:r>
            <a:br>
              <a:rPr lang="en-IN" b="1" dirty="0">
                <a:latin typeface="Arial Black" panose="020B0A04020102020204" pitchFamily="34" charset="0"/>
              </a:rPr>
            </a:br>
            <a:r>
              <a:rPr lang="en-IN" b="1" dirty="0">
                <a:latin typeface="Arial Black" panose="020B0A04020102020204" pitchFamily="34" charset="0"/>
              </a:rPr>
              <a:t>&lt;=</a:t>
            </a:r>
            <a:br>
              <a:rPr lang="en-IN" b="1" dirty="0">
                <a:latin typeface="Arial Black" panose="020B0A04020102020204" pitchFamily="34" charset="0"/>
              </a:rPr>
            </a:br>
            <a:r>
              <a:rPr lang="en-IN" b="1" dirty="0">
                <a:latin typeface="Arial Black" panose="020B0A04020102020204" pitchFamily="34" charset="0"/>
              </a:rPr>
              <a:t>MACHINE LEARNING </a:t>
            </a:r>
          </a:p>
        </p:txBody>
      </p:sp>
    </p:spTree>
    <p:extLst>
      <p:ext uri="{BB962C8B-B14F-4D97-AF65-F5344CB8AC3E}">
        <p14:creationId xmlns:p14="http://schemas.microsoft.com/office/powerpoint/2010/main" val="46690591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5478" y="986956"/>
            <a:ext cx="7886700" cy="1325563"/>
          </a:xfrm>
        </p:spPr>
        <p:txBody>
          <a:bodyPr/>
          <a:lstStyle/>
          <a:p>
            <a:r>
              <a:rPr lang="en-IN" dirty="0"/>
              <a:t>Derivative and slope</a:t>
            </a:r>
          </a:p>
        </p:txBody>
      </p:sp>
      <p:pic>
        <p:nvPicPr>
          <p:cNvPr id="49154" name="Picture 2" descr="Intuitive explanation of a derivative with an example - Mathematics Stack  Exchan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9219" y="2312519"/>
            <a:ext cx="6138393" cy="4092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506249" y="6581001"/>
            <a:ext cx="46936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Images used are for academic purposes. Copyright to the original author</a:t>
            </a:r>
            <a:endParaRPr lang="en-IN" sz="1200" dirty="0"/>
          </a:p>
        </p:txBody>
      </p:sp>
      <p:sp>
        <p:nvSpPr>
          <p:cNvPr id="5" name="Rectangle 4"/>
          <p:cNvSpPr/>
          <p:nvPr/>
        </p:nvSpPr>
        <p:spPr>
          <a:xfrm>
            <a:off x="325193" y="827666"/>
            <a:ext cx="28512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Calculus-A Gentle overview </a:t>
            </a:r>
          </a:p>
        </p:txBody>
      </p:sp>
    </p:spTree>
    <p:extLst>
      <p:ext uri="{BB962C8B-B14F-4D97-AF65-F5344CB8AC3E}">
        <p14:creationId xmlns:p14="http://schemas.microsoft.com/office/powerpoint/2010/main" val="8754579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9872" y="867402"/>
            <a:ext cx="7886700" cy="1325563"/>
          </a:xfrm>
        </p:spPr>
        <p:txBody>
          <a:bodyPr/>
          <a:lstStyle/>
          <a:p>
            <a:r>
              <a:rPr lang="en-IN" dirty="0"/>
              <a:t>Derivative and slope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825625"/>
            <a:ext cx="7886700" cy="486011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506249" y="6581001"/>
            <a:ext cx="46936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Images used are for academic purposes. Copyright to the original author</a:t>
            </a:r>
            <a:endParaRPr lang="en-IN" sz="1200" dirty="0"/>
          </a:p>
        </p:txBody>
      </p:sp>
      <p:sp>
        <p:nvSpPr>
          <p:cNvPr id="6" name="Rectangle 5"/>
          <p:cNvSpPr/>
          <p:nvPr/>
        </p:nvSpPr>
        <p:spPr>
          <a:xfrm>
            <a:off x="325193" y="827666"/>
            <a:ext cx="28512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Calculus-A Gentle overview </a:t>
            </a:r>
          </a:p>
        </p:txBody>
      </p:sp>
    </p:spTree>
    <p:extLst>
      <p:ext uri="{BB962C8B-B14F-4D97-AF65-F5344CB8AC3E}">
        <p14:creationId xmlns:p14="http://schemas.microsoft.com/office/powerpoint/2010/main" val="49005184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06249" y="974072"/>
            <a:ext cx="4873345" cy="1325563"/>
          </a:xfrm>
        </p:spPr>
        <p:txBody>
          <a:bodyPr/>
          <a:lstStyle/>
          <a:p>
            <a:r>
              <a:rPr lang="en-IN" dirty="0"/>
              <a:t>Derivative and slope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842864"/>
            <a:ext cx="7547965" cy="432611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2275922" y="6136488"/>
                <a:ext cx="45921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i="1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IN" i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IN" i="1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IN" i="0">
                          <a:latin typeface="Cambria Math" panose="02040503050406030204" pitchFamily="18" charset="0"/>
                        </a:rPr>
                        <m:t>)=</m:t>
                      </m:r>
                      <m:r>
                        <m:rPr>
                          <m:sty m:val="p"/>
                        </m:rPr>
                        <a:rPr lang="en-IN" i="0">
                          <a:latin typeface="Cambria Math" panose="02040503050406030204" pitchFamily="18" charset="0"/>
                        </a:rPr>
                        <m:t>si</m:t>
                      </m:r>
                      <m:func>
                        <m:funcPr>
                          <m:ctrlPr>
                            <a:rPr lang="en-IN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IN" i="0">
                              <a:latin typeface="Cambria Math" panose="02040503050406030204" pitchFamily="18" charset="0"/>
                            </a:rPr>
                            <m:t>n</m:t>
                          </m:r>
                        </m:fName>
                        <m:e>
                          <m:r>
                            <a:rPr lang="en-IN" i="0">
                              <a:latin typeface="Cambria Math" panose="02040503050406030204" pitchFamily="18" charset="0"/>
                            </a:rPr>
                            <m:t>(</m:t>
                          </m:r>
                        </m:e>
                      </m:func>
                      <m:r>
                        <a:rPr lang="en-IN" i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IN" i="1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IN" i="0">
                          <a:latin typeface="Cambria Math" panose="02040503050406030204" pitchFamily="18" charset="0"/>
                        </a:rPr>
                        <m:t>),</m:t>
                      </m:r>
                      <m:sSup>
                        <m:sSupPr>
                          <m:ctrlPr>
                            <a:rPr lang="en-I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IN" i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IN" i="0"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en-IN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IN" i="1">
                          <a:latin typeface="Cambria Math" panose="02040503050406030204" pitchFamily="18" charset="0"/>
                        </a:rPr>
                        <m:t>and</m:t>
                      </m:r>
                      <m:r>
                        <m:rPr>
                          <m:nor/>
                        </m:rPr>
                        <a:rPr lang="en-IN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IN" i="0">
                          <a:latin typeface="Cambria Math" panose="02040503050406030204" pitchFamily="18" charset="0"/>
                        </a:rPr>
                        <m:t>si</m:t>
                      </m:r>
                      <m:func>
                        <m:funcPr>
                          <m:ctrlPr>
                            <a:rPr lang="en-IN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IN" i="0">
                              <a:latin typeface="Cambria Math" panose="02040503050406030204" pitchFamily="18" charset="0"/>
                            </a:rPr>
                            <m:t>n</m:t>
                          </m:r>
                        </m:fName>
                        <m:e>
                          <m:r>
                            <a:rPr lang="en-IN" i="0">
                              <a:latin typeface="Cambria Math" panose="02040503050406030204" pitchFamily="18" charset="0"/>
                            </a:rPr>
                            <m:t>(</m:t>
                          </m:r>
                        </m:e>
                      </m:func>
                      <m:r>
                        <a:rPr lang="en-IN" i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IN" i="1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IN" i="0">
                          <a:latin typeface="Cambria Math" panose="02040503050406030204" pitchFamily="18" charset="0"/>
                        </a:rPr>
                        <m:t>)+0.3</m:t>
                      </m:r>
                      <m:sSup>
                        <m:sSupPr>
                          <m:ctrlPr>
                            <a:rPr lang="en-I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IN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5922" y="6136488"/>
                <a:ext cx="4592155" cy="369332"/>
              </a:xfrm>
              <a:prstGeom prst="rect">
                <a:avLst/>
              </a:prstGeom>
              <a:blipFill rotWithShape="0">
                <a:blip r:embed="rId3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2506249" y="6581001"/>
            <a:ext cx="46936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Images used are for academic purposes. Copyright to the original author</a:t>
            </a:r>
            <a:endParaRPr lang="en-IN" sz="1200" dirty="0"/>
          </a:p>
        </p:txBody>
      </p:sp>
      <p:sp>
        <p:nvSpPr>
          <p:cNvPr id="7" name="Rectangle 6"/>
          <p:cNvSpPr/>
          <p:nvPr/>
        </p:nvSpPr>
        <p:spPr>
          <a:xfrm>
            <a:off x="325193" y="827666"/>
            <a:ext cx="28512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Calculus-A Gentle overview </a:t>
            </a:r>
          </a:p>
        </p:txBody>
      </p:sp>
    </p:spTree>
    <p:extLst>
      <p:ext uri="{BB962C8B-B14F-4D97-AF65-F5344CB8AC3E}">
        <p14:creationId xmlns:p14="http://schemas.microsoft.com/office/powerpoint/2010/main" val="127339259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88C24A98-534C-3F0F-DD29-6193ED3E065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5289" y="1367790"/>
                <a:ext cx="8750368" cy="5367667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sz="2400" dirty="0"/>
                  <a:t>For a function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  <m:r>
                      <a:rPr lang="en-US" sz="2400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sz="2400" dirty="0"/>
                  <a:t>the </a:t>
                </a:r>
                <a:r>
                  <a:rPr lang="en-US" sz="2400" b="1" i="1" dirty="0">
                    <a:solidFill>
                      <a:srgbClr val="0070C0"/>
                    </a:solidFill>
                  </a:rPr>
                  <a:t>derivative</a:t>
                </a:r>
                <a:r>
                  <a:rPr lang="en-US" sz="2400" i="1" dirty="0">
                    <a:solidFill>
                      <a:srgbClr val="0070C0"/>
                    </a:solidFill>
                  </a:rPr>
                  <a:t> </a:t>
                </a:r>
                <a:r>
                  <a:rPr lang="en-US" sz="2400" dirty="0"/>
                  <a:t>of </a:t>
                </a:r>
                <a:r>
                  <a:rPr lang="en-US" sz="2400" i="1" dirty="0"/>
                  <a:t>f </a:t>
                </a:r>
                <a:r>
                  <a:rPr lang="en-US" sz="2400" dirty="0"/>
                  <a:t>is defined as</a:t>
                </a:r>
              </a:p>
              <a:p>
                <a:endParaRPr lang="en-US" sz="500" dirty="0"/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d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n-US" sz="2400" dirty="0"/>
              </a:p>
              <a:p>
                <a:r>
                  <a:rPr lang="en-US" sz="2400" dirty="0"/>
                  <a:t>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sz="2400" dirty="0"/>
                  <a:t> exists, </a:t>
                </a:r>
                <a:r>
                  <a:rPr lang="en-US" sz="2400" i="1" dirty="0"/>
                  <a:t>f</a:t>
                </a:r>
                <a:r>
                  <a:rPr lang="en-US" sz="2400" dirty="0"/>
                  <a:t> is said to be </a:t>
                </a:r>
                <a:r>
                  <a:rPr lang="en-US" sz="2400" dirty="0">
                    <a:solidFill>
                      <a:srgbClr val="FF0000"/>
                    </a:solidFill>
                  </a:rPr>
                  <a:t>differentiable</a:t>
                </a:r>
                <a:r>
                  <a:rPr lang="en-US" sz="2400" dirty="0"/>
                  <a:t> at </a:t>
                </a:r>
                <a:r>
                  <a:rPr lang="en-US" sz="2400" i="1" dirty="0"/>
                  <a:t>a</a:t>
                </a:r>
              </a:p>
              <a:p>
                <a:r>
                  <a:rPr lang="en-US" sz="2400" dirty="0"/>
                  <a:t>If </a:t>
                </a:r>
                <a:r>
                  <a:rPr lang="en-US" sz="2400" i="1" dirty="0"/>
                  <a:t>f</a:t>
                </a:r>
                <a:r>
                  <a:rPr lang="en-US" sz="2400" dirty="0"/>
                  <a:t> ‘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</m:oMath>
                </a14:m>
                <a:r>
                  <a:rPr lang="en-US" sz="2400" dirty="0"/>
                  <a:t> is differentiable for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</m:d>
                  </m:oMath>
                </a14:m>
                <a:r>
                  <a:rPr lang="en-US" sz="2400" dirty="0"/>
                  <a:t>, then </a:t>
                </a:r>
                <a:r>
                  <a:rPr lang="en-US" sz="2400" i="1" dirty="0"/>
                  <a:t>f</a:t>
                </a:r>
                <a:r>
                  <a:rPr lang="en-US" sz="2400" dirty="0"/>
                  <a:t> is differentiable on this interval</a:t>
                </a:r>
              </a:p>
              <a:p>
                <a:pPr lvl="1"/>
                <a:r>
                  <a:rPr lang="en-US" sz="2100" dirty="0"/>
                  <a:t>We can also interpret the derivative </a:t>
                </a:r>
                <a14:m>
                  <m:oMath xmlns:m="http://schemas.openxmlformats.org/officeDocument/2006/math">
                    <m:r>
                      <a:rPr lang="en-US" sz="2100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100" i="1" dirty="0" smtClean="0">
                        <a:latin typeface="Cambria Math" panose="02040503050406030204" pitchFamily="18" charset="0"/>
                      </a:rPr>
                      <m:t>′(</m:t>
                    </m:r>
                    <m:r>
                      <a:rPr lang="en-US" sz="21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100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sz="2100" dirty="0"/>
                  <a:t>as the </a:t>
                </a:r>
                <a:r>
                  <a:rPr lang="en-US" sz="2100" dirty="0">
                    <a:solidFill>
                      <a:srgbClr val="FF0000"/>
                    </a:solidFill>
                  </a:rPr>
                  <a:t>instantaneous rate of change </a:t>
                </a:r>
                <a:r>
                  <a:rPr lang="en-US" sz="2100" dirty="0"/>
                  <a:t>of </a:t>
                </a:r>
                <a14:m>
                  <m:oMath xmlns:m="http://schemas.openxmlformats.org/officeDocument/2006/math">
                    <m:r>
                      <a:rPr lang="en-US" sz="2100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1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1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1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100" dirty="0"/>
                  <a:t> with respect to </a:t>
                </a:r>
                <a:r>
                  <a:rPr lang="en-US" sz="2100" i="1" dirty="0"/>
                  <a:t>x</a:t>
                </a:r>
              </a:p>
              <a:p>
                <a:pPr lvl="1"/>
                <a:r>
                  <a:rPr lang="en-US" sz="2100" dirty="0"/>
                  <a:t>I.e., for a small change in </a:t>
                </a:r>
                <a:r>
                  <a:rPr lang="en-US" sz="2100" i="1" dirty="0"/>
                  <a:t>x</a:t>
                </a:r>
                <a:r>
                  <a:rPr lang="en-US" sz="2100" dirty="0"/>
                  <a:t>, what is the rate of change of </a:t>
                </a:r>
                <a14:m>
                  <m:oMath xmlns:m="http://schemas.openxmlformats.org/officeDocument/2006/math">
                    <m:r>
                      <a:rPr lang="en-US" sz="2100" i="1" dirty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1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100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1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100" dirty="0"/>
                  <a:t> </a:t>
                </a:r>
              </a:p>
              <a:p>
                <a:r>
                  <a:rPr lang="en-US" sz="2400" dirty="0"/>
                  <a:t>Given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, where </a:t>
                </a:r>
                <a:r>
                  <a:rPr lang="en-US" sz="2400" i="1" dirty="0"/>
                  <a:t>x</a:t>
                </a:r>
                <a:r>
                  <a:rPr lang="en-US" sz="2400" dirty="0"/>
                  <a:t> is an independent variable and </a:t>
                </a:r>
                <a:r>
                  <a:rPr lang="en-US" sz="2400" i="1" dirty="0"/>
                  <a:t>y</a:t>
                </a:r>
                <a:r>
                  <a:rPr lang="en-US" sz="2400" dirty="0"/>
                  <a:t> is a dependent variable, the following expressions are equivalent:</a:t>
                </a:r>
              </a:p>
              <a:p>
                <a:endParaRPr lang="en-US" sz="500" dirty="0"/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𝑑𝑓</m:t>
                          </m:r>
                        </m:num>
                        <m:den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da-DK" sz="240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da-DK" sz="24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a-DK" sz="240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da-DK" sz="2400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a-DK" sz="2400" i="1" dirty="0">
                          <a:latin typeface="Cambria Math" panose="02040503050406030204" pitchFamily="18" charset="0"/>
                        </a:rPr>
                        <m:t>𝐷𝑓</m:t>
                      </m:r>
                      <m:d>
                        <m:dPr>
                          <m:ctrlPr>
                            <a:rPr lang="da-DK" sz="24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a-DK" sz="240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da-DK" sz="2400" i="1" dirty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da-DK" sz="2400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a-DK" sz="2400" i="1" dirty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da-DK" sz="2400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  <a:p>
                <a:r>
                  <a:rPr lang="en-US" sz="2400" dirty="0"/>
                  <a:t>The symbols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</m:oMath>
                </a14:m>
                <a:r>
                  <a:rPr lang="en-US" sz="2400" dirty="0"/>
                  <a:t>, </a:t>
                </a:r>
                <a:r>
                  <a:rPr lang="en-US" sz="2400" i="1" dirty="0"/>
                  <a:t>D</a:t>
                </a:r>
                <a:r>
                  <a:rPr lang="en-US" sz="2400" dirty="0"/>
                  <a:t>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sz="2400" dirty="0"/>
                  <a:t> are </a:t>
                </a:r>
                <a:r>
                  <a:rPr lang="en-US" sz="2400" dirty="0">
                    <a:solidFill>
                      <a:srgbClr val="FF0000"/>
                    </a:solidFill>
                  </a:rPr>
                  <a:t>differentiation operators </a:t>
                </a:r>
                <a:r>
                  <a:rPr lang="en-US" sz="2400" dirty="0"/>
                  <a:t>that indicate operation of </a:t>
                </a:r>
                <a:r>
                  <a:rPr lang="en-US" sz="2400" dirty="0">
                    <a:solidFill>
                      <a:srgbClr val="FF0000"/>
                    </a:solidFill>
                  </a:rPr>
                  <a:t>differentiation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88C24A98-534C-3F0F-DD29-6193ED3E065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5289" y="1367790"/>
                <a:ext cx="8750368" cy="5367667"/>
              </a:xfrm>
              <a:blipFill>
                <a:blip r:embed="rId2"/>
                <a:stretch>
                  <a:fillRect l="-836" t="-2270" r="-125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3D255679-7753-F454-BA97-21C91F006841}"/>
              </a:ext>
            </a:extLst>
          </p:cNvPr>
          <p:cNvSpPr txBox="1"/>
          <p:nvPr/>
        </p:nvSpPr>
        <p:spPr>
          <a:xfrm>
            <a:off x="2998382" y="543665"/>
            <a:ext cx="4572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u="sng" dirty="0"/>
              <a:t>Differential Calculus</a:t>
            </a:r>
            <a:endParaRPr lang="en-IN" sz="3200" u="sng" dirty="0"/>
          </a:p>
        </p:txBody>
      </p:sp>
    </p:spTree>
    <p:extLst>
      <p:ext uri="{BB962C8B-B14F-4D97-AF65-F5344CB8AC3E}">
        <p14:creationId xmlns:p14="http://schemas.microsoft.com/office/powerpoint/2010/main" val="48340741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CD95110-6BBC-2004-0E51-58B2C32F8D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58621"/>
            <a:ext cx="10058400" cy="1050573"/>
          </a:xfrm>
        </p:spPr>
        <p:txBody>
          <a:bodyPr/>
          <a:lstStyle/>
          <a:p>
            <a:r>
              <a:rPr lang="en-US" dirty="0"/>
              <a:t>Higher Order Derivatives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D92138F8-2625-BD79-69FC-90E17F7FFCE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76673" y="1622970"/>
                <a:ext cx="8867327" cy="5367667"/>
              </a:xfrm>
            </p:spPr>
            <p:txBody>
              <a:bodyPr>
                <a:normAutofit/>
              </a:bodyPr>
              <a:lstStyle/>
              <a:p>
                <a:r>
                  <a:rPr lang="en-US" sz="2000" dirty="0"/>
                  <a:t>The derivative of the first derivative of a function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2000" dirty="0"/>
                  <a:t> is the </a:t>
                </a:r>
                <a:r>
                  <a:rPr lang="en-US" sz="2000" b="1" i="1" dirty="0">
                    <a:solidFill>
                      <a:srgbClr val="0070C0"/>
                    </a:solidFill>
                  </a:rPr>
                  <a:t>second derivative</a:t>
                </a:r>
                <a:r>
                  <a:rPr lang="en-US" sz="2000" b="1" dirty="0"/>
                  <a:t> </a:t>
                </a:r>
                <a:r>
                  <a:rPr lang="en-US" sz="2000" dirty="0"/>
                  <a:t>of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sz="2000" i="1" dirty="0"/>
              </a:p>
              <a:p>
                <a:endParaRPr lang="en-US" sz="400" i="1" dirty="0"/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00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sz="200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d>
                        <m:d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000" i="1" dirty="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𝑑𝑓</m:t>
                              </m:r>
                            </m:num>
                            <m:den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2000" dirty="0"/>
              </a:p>
              <a:p>
                <a:r>
                  <a:rPr lang="en-US" sz="2000" dirty="0"/>
                  <a:t>The second derivative quantifies how the rate of change of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2000" i="1" dirty="0"/>
                  <a:t> </a:t>
                </a:r>
                <a:r>
                  <a:rPr lang="en-US" sz="2000" dirty="0"/>
                  <a:t>is changing</a:t>
                </a:r>
              </a:p>
              <a:p>
                <a:pPr lvl="1"/>
                <a:r>
                  <a:rPr lang="en-US" sz="1800" dirty="0"/>
                  <a:t>E.g., in physics, if the function describes the displacement of an object, the first derivative gives the velocity of the object (i.e., the rate of change of the position)</a:t>
                </a:r>
              </a:p>
              <a:p>
                <a:pPr lvl="1"/>
                <a:r>
                  <a:rPr lang="en-US" sz="1800" dirty="0"/>
                  <a:t>The second derivative gives the acceleration of the object (i.e., the rate of change of the velocity)</a:t>
                </a:r>
              </a:p>
              <a:p>
                <a:r>
                  <a:rPr lang="en-US" sz="2000" dirty="0"/>
                  <a:t>If we apply the differentiation operation any number of times, we obtain the </a:t>
                </a:r>
                <a:r>
                  <a:rPr lang="en-US" sz="2000" i="1" dirty="0">
                    <a:solidFill>
                      <a:srgbClr val="FF0000"/>
                    </a:solidFill>
                  </a:rPr>
                  <a:t>n</a:t>
                </a:r>
                <a:r>
                  <a:rPr lang="en-US" sz="2000" dirty="0">
                    <a:solidFill>
                      <a:srgbClr val="FF0000"/>
                    </a:solidFill>
                  </a:rPr>
                  <a:t>-</a:t>
                </a:r>
                <a:r>
                  <a:rPr lang="en-US" sz="2000" dirty="0" err="1">
                    <a:solidFill>
                      <a:srgbClr val="FF0000"/>
                    </a:solidFill>
                  </a:rPr>
                  <a:t>th</a:t>
                </a:r>
                <a:r>
                  <a:rPr lang="en-US" sz="2000" dirty="0">
                    <a:solidFill>
                      <a:srgbClr val="FF0000"/>
                    </a:solidFill>
                  </a:rPr>
                  <a:t> derivative </a:t>
                </a:r>
                <a:r>
                  <a:rPr lang="en-US" sz="2000" dirty="0"/>
                  <a:t>of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d>
                            <m:dPr>
                              <m:ctrlPr>
                                <a:rPr lang="en-US" sz="200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</m:sup>
                      </m:sSup>
                      <m:d>
                        <m:d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den>
                      </m:f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 dirty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num>
                                <m:den>
                                  <m:r>
                                    <a:rPr lang="en-US" sz="2000" i="1" dirty="0">
                                      <a:latin typeface="Cambria Math" panose="02040503050406030204" pitchFamily="18" charset="0"/>
                                    </a:rPr>
                                    <m:t>𝑑𝑥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D92138F8-2625-BD79-69FC-90E17F7FFCE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6673" y="1622970"/>
                <a:ext cx="8867327" cy="5367667"/>
              </a:xfrm>
              <a:blipFill>
                <a:blip r:embed="rId2"/>
                <a:stretch>
                  <a:fillRect l="-619" t="-1135" r="-61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5811139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CDBE5F-011D-5C0A-0F3A-B30F9FB105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Taylor Series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F88D879-E19B-B6F2-6A2C-BB4ACFB1A2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4029" y="1562100"/>
            <a:ext cx="3357674" cy="4507562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BADA64A-9A54-8635-A677-AC0FE427045A}"/>
                  </a:ext>
                </a:extLst>
              </p:cNvPr>
              <p:cNvSpPr txBox="1"/>
              <p:nvPr/>
            </p:nvSpPr>
            <p:spPr>
              <a:xfrm>
                <a:off x="2073349" y="6168811"/>
                <a:ext cx="4572000" cy="6481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  <m:r>
                        <a:rPr lang="en-IN" i="0">
                          <a:latin typeface="Cambria Math" panose="02040503050406030204" pitchFamily="18" charset="0"/>
                        </a:rPr>
                        <m:t>=1+</m:t>
                      </m:r>
                      <m:r>
                        <a:rPr lang="en-IN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IN" i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IN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IN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IN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IN" i="0">
                              <a:latin typeface="Cambria Math" panose="02040503050406030204" pitchFamily="18" charset="0"/>
                            </a:rPr>
                            <m:t>2!</m:t>
                          </m:r>
                        </m:den>
                      </m:f>
                      <m:r>
                        <a:rPr lang="en-IN" i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IN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IN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IN" i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num>
                        <m:den>
                          <m:r>
                            <a:rPr lang="en-IN" i="0">
                              <a:latin typeface="Cambria Math" panose="02040503050406030204" pitchFamily="18" charset="0"/>
                            </a:rPr>
                            <m:t>3!</m:t>
                          </m:r>
                        </m:den>
                      </m:f>
                      <m:r>
                        <a:rPr lang="en-IN" i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IN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IN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IN" i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num>
                        <m:den>
                          <m:r>
                            <a:rPr lang="en-IN" i="0">
                              <a:latin typeface="Cambria Math" panose="02040503050406030204" pitchFamily="18" charset="0"/>
                            </a:rPr>
                            <m:t>4!</m:t>
                          </m:r>
                        </m:den>
                      </m:f>
                      <m:r>
                        <a:rPr lang="en-IN" i="0">
                          <a:latin typeface="Cambria Math" panose="02040503050406030204" pitchFamily="18" charset="0"/>
                        </a:rPr>
                        <m:t>+…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BADA64A-9A54-8635-A677-AC0FE42704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3349" y="6168811"/>
                <a:ext cx="4572000" cy="64812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4888566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903EF-90B4-10A5-BA07-6200A9EF50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428" y="426723"/>
            <a:ext cx="10058400" cy="1050573"/>
          </a:xfrm>
        </p:spPr>
        <p:txBody>
          <a:bodyPr/>
          <a:lstStyle/>
          <a:p>
            <a:r>
              <a:rPr lang="en-US" dirty="0"/>
              <a:t>Taylor Series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4B9AD80-305F-9F4D-7771-EF023388A5F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4428" y="1580440"/>
                <a:ext cx="8973879" cy="5367667"/>
              </a:xfrm>
            </p:spPr>
            <p:txBody>
              <a:bodyPr>
                <a:normAutofit/>
              </a:bodyPr>
              <a:lstStyle/>
              <a:p>
                <a:r>
                  <a:rPr lang="en-US" sz="2400" b="1" i="1" dirty="0">
                    <a:solidFill>
                      <a:srgbClr val="0070C0"/>
                    </a:solidFill>
                  </a:rPr>
                  <a:t>Taylor series </a:t>
                </a:r>
                <a:r>
                  <a:rPr lang="en-US" sz="2400" dirty="0"/>
                  <a:t>provides a method to approximate any function </a:t>
                </a:r>
                <a14:m>
                  <m:oMath xmlns:m="http://schemas.openxmlformats.org/officeDocument/2006/math">
                    <m:r>
                      <a:rPr lang="en-US" sz="2400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at a point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/>
                  <a:t> if we have the first </a:t>
                </a:r>
                <a:r>
                  <a:rPr lang="en-US" sz="2400" i="1" dirty="0"/>
                  <a:t>n</a:t>
                </a:r>
                <a:r>
                  <a:rPr lang="en-US" sz="2400" dirty="0"/>
                  <a:t> derivatives</a:t>
                </a:r>
                <a14:m>
                  <m:oMath xmlns:m="http://schemas.openxmlformats.org/officeDocument/2006/math">
                    <m:r>
                      <a:rPr lang="en-US" sz="2400" dirty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{"/>
                        <m:endChr m:val="}"/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dirty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dirty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dirty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  <m:r>
                          <a:rPr lang="en-US" sz="2400" dirty="0"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dirty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2400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dirty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  <m:d>
                          <m:dPr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dirty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dirty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  <m:r>
                          <a:rPr lang="en-US" sz="2400" dirty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dirty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2400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dirty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  <m:d>
                          <m:dPr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dirty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dirty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  <m:r>
                          <a:rPr lang="en-US" sz="2400" dirty="0">
                            <a:latin typeface="Cambria Math" panose="02040503050406030204" pitchFamily="18" charset="0"/>
                          </a:rPr>
                          <m:t>,…,</m:t>
                        </m:r>
                        <m:sSup>
                          <m:sSupPr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dirty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2400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dirty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</m:sup>
                        </m:sSup>
                        <m:d>
                          <m:dPr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dirty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dirty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US" sz="2400" dirty="0"/>
              </a:p>
              <a:p>
                <a:r>
                  <a:rPr lang="en-US" sz="2400" dirty="0"/>
                  <a:t>For instance, for </a:t>
                </a:r>
                <a14:m>
                  <m:oMath xmlns:m="http://schemas.openxmlformats.org/officeDocument/2006/math">
                    <m:r>
                      <a:rPr lang="en-US" sz="2400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dirty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sz="2400" dirty="0"/>
                  <a:t>, the second-order approximation of a function </a:t>
                </a:r>
                <a14:m>
                  <m:oMath xmlns:m="http://schemas.openxmlformats.org/officeDocument/2006/math">
                    <m:r>
                      <a:rPr lang="en-US" sz="2400" dirty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is</a:t>
                </a:r>
              </a:p>
              <a:p>
                <a:endParaRPr lang="en-US" sz="5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dirty="0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dirty="0" smtClean="0">
                          <a:latin typeface="Cambria Math" panose="02040503050406030204" pitchFamily="18" charset="0"/>
                        </a:rPr>
                        <m:t>≈</m:t>
                      </m:r>
                      <m:sSub>
                        <m:sSubPr>
                          <m:ctrlPr>
                            <a:rPr lang="en-US" sz="24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dirty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400" dirty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f>
                                <m:fPr>
                                  <m:ctrlP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24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dirty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p>
                                      <m:r>
                                        <a:rPr lang="en-US" sz="2400" dirty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2400" dirty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num>
                                <m:den>
                                  <m:r>
                                    <a:rPr lang="en-US" sz="2400" dirty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sSup>
                                    <m:sSupPr>
                                      <m:ctrlPr>
                                        <a:rPr lang="en-US" sz="24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dirty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sz="2400" dirty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  <m:sub>
                          <m:sSub>
                            <m:sSubPr>
                              <m:ctrlP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dirty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b>
                      </m:sSub>
                      <m:sSup>
                        <m:sSupPr>
                          <m:ctrlPr>
                            <a:rPr lang="en-US" sz="240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dirty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dirty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dirty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2400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dirty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dirty="0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sz="2400" dirty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num>
                                <m:den>
                                  <m:r>
                                    <a:rPr lang="en-US" sz="2400" dirty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sz="2400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sSub>
                            <m:sSubPr>
                              <m:ctrlP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dirty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n-US" sz="24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dirty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dirty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dirty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sz="2400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dirty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dirty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dirty="0"/>
              </a:p>
              <a:p>
                <a:r>
                  <a:rPr lang="en-US" sz="2400" dirty="0"/>
                  <a:t>Similarly, the approximation of </a:t>
                </a:r>
                <a14:m>
                  <m:oMath xmlns:m="http://schemas.openxmlformats.org/officeDocument/2006/math">
                    <m:r>
                      <a:rPr lang="en-US" sz="2400" dirty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with a Taylor polynomial of </a:t>
                </a:r>
                <a:r>
                  <a:rPr lang="en-US" sz="2400" i="1" dirty="0"/>
                  <a:t>n</a:t>
                </a:r>
                <a:r>
                  <a:rPr lang="en-US" sz="2400" dirty="0"/>
                  <a:t>-degree is</a:t>
                </a:r>
              </a:p>
              <a:p>
                <a:endParaRPr lang="en-US" sz="500" dirty="0"/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sz="2400" dirty="0"/>
                  <a:t>		</a:t>
                </a:r>
                <a14:m>
                  <m:oMath xmlns:m="http://schemas.openxmlformats.org/officeDocument/2006/math">
                    <m:r>
                      <a:rPr lang="en-US" sz="2400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dirty="0">
                        <a:latin typeface="Cambria Math" panose="02040503050406030204" pitchFamily="18" charset="0"/>
                      </a:rPr>
                      <m:t>)≈</m:t>
                    </m:r>
                    <m:nary>
                      <m:naryPr>
                        <m:chr m:val="∑"/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dirty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sz="2400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"/>
                                <m:endChr m:val="|"/>
                                <m:ctrlPr>
                                  <a:rPr lang="en-US" sz="2400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sz="24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400" dirty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400" dirty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2400" dirty="0">
                                        <a:latin typeface="Cambria Math" panose="02040503050406030204" pitchFamily="18" charset="0"/>
                                      </a:rPr>
                                      <m:t>!</m:t>
                                    </m:r>
                                  </m:den>
                                </m:f>
                                <m:f>
                                  <m:fPr>
                                    <m:ctrlPr>
                                      <a:rPr lang="en-US" sz="24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sz="24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400" dirty="0"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e>
                                      <m:sup>
                                        <m:d>
                                          <m:dPr>
                                            <m:ctrlPr>
                                              <a:rPr lang="en-US" sz="2400" i="1" dirty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2400" dirty="0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e>
                                        </m:d>
                                      </m:sup>
                                    </m:sSup>
                                    <m:r>
                                      <a:rPr lang="en-US" sz="2400" dirty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num>
                                  <m:den>
                                    <m:r>
                                      <a:rPr lang="en-US" sz="2400" dirty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sSup>
                                      <m:sSupPr>
                                        <m:ctrlPr>
                                          <a:rPr lang="en-US" sz="24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400" dirty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en-US" sz="2400" dirty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p>
                                    </m:sSup>
                                  </m:den>
                                </m:f>
                              </m:e>
                            </m:d>
                          </m:e>
                          <m:sub>
                            <m:sSub>
                              <m:sSubPr>
                                <m:ctrlPr>
                                  <a:rPr lang="en-US" sz="2400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dirty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dirty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sub>
                        </m:sSub>
                        <m:sSup>
                          <m:sSupPr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400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dirty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2400" dirty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4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dirty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dirty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sz="2400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e>
                    </m:nary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4B9AD80-305F-9F4D-7771-EF023388A5F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4428" y="1580440"/>
                <a:ext cx="8973879" cy="5367667"/>
              </a:xfrm>
              <a:blipFill>
                <a:blip r:embed="rId2"/>
                <a:stretch>
                  <a:fillRect l="-883" t="-1589" r="-122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0805716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2">
                <a:extLst>
                  <a:ext uri="{FF2B5EF4-FFF2-40B4-BE49-F238E27FC236}">
                    <a16:creationId xmlns:a16="http://schemas.microsoft.com/office/drawing/2014/main" id="{8094B4F6-FEC5-B8AD-2FA2-511D239C375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76673" y="745166"/>
                <a:ext cx="8689281" cy="5367667"/>
              </a:xfrm>
            </p:spPr>
            <p:txBody>
              <a:bodyPr/>
              <a:lstStyle/>
              <a:p>
                <a:r>
                  <a:rPr lang="en-US" dirty="0"/>
                  <a:t>To provide a geometric interpretation of the derivatives, let’s consider a first-order Taylor series approximation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i="1" dirty="0"/>
                  <a:t> </a:t>
                </a:r>
                <a:r>
                  <a:rPr lang="en-US" dirty="0"/>
                  <a:t>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sz="600" dirty="0"/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i="1" dirty="0"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𝑑𝑓</m:t>
                                  </m:r>
                                </m:num>
                                <m:den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𝑑𝑥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The expression approximates the function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i="1" dirty="0"/>
                  <a:t> </a:t>
                </a:r>
                <a:r>
                  <a:rPr lang="en-US" dirty="0"/>
                  <a:t>by a line which passes through the point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and has slope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𝑑𝑓</m:t>
                                </m:r>
                              </m:num>
                              <m:den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𝑑𝑥</m:t>
                                </m:r>
                              </m:den>
                            </m:f>
                          </m:e>
                        </m:d>
                      </m:e>
                      <m:sub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dirty="0"/>
                  <a:t>(i.e., the value of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𝑑𝑓</m:t>
                        </m:r>
                      </m:num>
                      <m:den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</m:oMath>
                </a14:m>
                <a:r>
                  <a:rPr lang="en-US" dirty="0"/>
                  <a:t> at the point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Content Placeholder 2">
                <a:extLst>
                  <a:ext uri="{FF2B5EF4-FFF2-40B4-BE49-F238E27FC236}">
                    <a16:creationId xmlns:a16="http://schemas.microsoft.com/office/drawing/2014/main" id="{8094B4F6-FEC5-B8AD-2FA2-511D239C375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6673" y="745166"/>
                <a:ext cx="8689281" cy="5367667"/>
              </a:xfrm>
              <a:blipFill>
                <a:blip r:embed="rId2"/>
                <a:stretch>
                  <a:fillRect l="-1262" t="-1816" r="-63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CB3F22AA-02F5-8425-0777-4734ADA3463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107"/>
          <a:stretch/>
        </p:blipFill>
        <p:spPr>
          <a:xfrm>
            <a:off x="5343337" y="4593265"/>
            <a:ext cx="3337413" cy="2339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50744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4F8715-F17F-FD23-C6BC-DFB645A345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58621"/>
            <a:ext cx="10058400" cy="1050573"/>
          </a:xfrm>
        </p:spPr>
        <p:txBody>
          <a:bodyPr>
            <a:normAutofit/>
          </a:bodyPr>
          <a:lstStyle/>
          <a:p>
            <a:r>
              <a:rPr lang="en-US" sz="4000" dirty="0"/>
              <a:t>Partial Derivatives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93E3C15-840C-65A0-0A48-78988989A82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38336" y="1509194"/>
                <a:ext cx="8867327" cy="5367667"/>
              </a:xfrm>
            </p:spPr>
            <p:txBody>
              <a:bodyPr>
                <a:normAutofit/>
              </a:bodyPr>
              <a:lstStyle/>
              <a:p>
                <a:r>
                  <a:rPr lang="en-US" sz="1800" dirty="0"/>
                  <a:t>So far, we looked at functions of a single variable, where </a:t>
                </a:r>
                <a14:m>
                  <m:oMath xmlns:m="http://schemas.openxmlformats.org/officeDocument/2006/math">
                    <m:r>
                      <a:rPr lang="en-US" sz="1800" i="1" dirty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1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  <m:r>
                      <a:rPr lang="en-US" sz="1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sz="1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  <m:r>
                      <a:rPr lang="en-US" sz="1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1800" dirty="0"/>
              </a:p>
              <a:p>
                <a:r>
                  <a:rPr lang="en-US" sz="1800" dirty="0"/>
                  <a:t>Functions that depend on many variables are called </a:t>
                </a:r>
                <a:r>
                  <a:rPr lang="en-US" sz="1800" dirty="0">
                    <a:solidFill>
                      <a:srgbClr val="FF0000"/>
                    </a:solidFill>
                  </a:rPr>
                  <a:t>multivariate functions</a:t>
                </a:r>
              </a:p>
              <a:p>
                <a:r>
                  <a:rPr lang="en-US" sz="1800" dirty="0"/>
                  <a:t>Let </a:t>
                </a:r>
                <a14:m>
                  <m:oMath xmlns:m="http://schemas.openxmlformats.org/officeDocument/2006/math"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8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1" i="0" dirty="0" smtClean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d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8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18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18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dirty="0"/>
                  <a:t> be a multivariate function with </a:t>
                </a:r>
                <a:r>
                  <a:rPr lang="en-US" sz="1800" i="1" dirty="0"/>
                  <a:t>n</a:t>
                </a:r>
                <a:r>
                  <a:rPr lang="en-US" sz="1800" dirty="0"/>
                  <a:t> variables</a:t>
                </a:r>
              </a:p>
              <a:p>
                <a:pPr lvl="1"/>
                <a:r>
                  <a:rPr lang="en-US" sz="1600" dirty="0"/>
                  <a:t>The input is an </a:t>
                </a:r>
                <a:r>
                  <a:rPr lang="en-US" sz="1600" i="1" dirty="0"/>
                  <a:t>n</a:t>
                </a:r>
                <a:r>
                  <a:rPr lang="en-US" sz="1600" dirty="0"/>
                  <a:t>-dimensional vector </a:t>
                </a:r>
                <a14:m>
                  <m:oMath xmlns:m="http://schemas.openxmlformats.org/officeDocument/2006/math">
                    <m:r>
                      <a:rPr lang="en-US" sz="1600" b="1" dirty="0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sz="1600" dirty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6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16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600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 dirty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600" i="1" dirty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1600" i="1" dirty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sz="1600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 dirty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600" i="1" dirty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1600" i="1" dirty="0">
                                <a:latin typeface="Cambria Math" panose="02040503050406030204" pitchFamily="18" charset="0"/>
                              </a:rPr>
                              <m:t> ,…,</m:t>
                            </m:r>
                            <m:sSub>
                              <m:sSubPr>
                                <m:ctrlPr>
                                  <a:rPr lang="en-US" sz="1600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 dirty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600" i="1" dirty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600" dirty="0"/>
                  <a:t> and the output is a scalar </a:t>
                </a:r>
                <a:r>
                  <a:rPr lang="en-US" sz="1600" i="1" dirty="0"/>
                  <a:t>y</a:t>
                </a:r>
              </a:p>
              <a:p>
                <a:pPr lvl="1"/>
                <a:r>
                  <a:rPr lang="en-US" sz="1600" dirty="0"/>
                  <a:t>The mapping is </a:t>
                </a:r>
                <a14:m>
                  <m:oMath xmlns:m="http://schemas.openxmlformats.org/officeDocument/2006/math">
                    <m:r>
                      <a:rPr lang="en-US" sz="1600" i="1" dirty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600" i="1" dirty="0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sz="16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  <m:r>
                      <a:rPr lang="en-US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1600" dirty="0"/>
              </a:p>
              <a:p>
                <a:r>
                  <a:rPr lang="en-US" sz="1800" dirty="0"/>
                  <a:t>The </a:t>
                </a:r>
                <a:r>
                  <a:rPr lang="en-US" sz="1800" b="1" i="1" dirty="0">
                    <a:solidFill>
                      <a:srgbClr val="0070C0"/>
                    </a:solidFill>
                  </a:rPr>
                  <a:t>partial derivative </a:t>
                </a:r>
                <a:r>
                  <a:rPr lang="en-US" sz="1800" dirty="0"/>
                  <a:t>of </a:t>
                </a:r>
                <a:r>
                  <a:rPr lang="en-US" sz="1800" i="1" dirty="0"/>
                  <a:t>y</a:t>
                </a:r>
                <a:r>
                  <a:rPr lang="en-US" sz="1800" dirty="0"/>
                  <a:t> with respect to its </a:t>
                </a:r>
                <a:r>
                  <a:rPr lang="en-US" sz="1800" i="1" dirty="0" err="1"/>
                  <a:t>i</a:t>
                </a:r>
                <a:r>
                  <a:rPr lang="en-US" sz="1800" baseline="30000" dirty="0" err="1"/>
                  <a:t>th</a:t>
                </a:r>
                <a:r>
                  <a:rPr lang="en-US" sz="1800" dirty="0"/>
                  <a:t> parameter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800" dirty="0"/>
                  <a:t> is</a:t>
                </a:r>
              </a:p>
              <a:p>
                <a:endParaRPr lang="en-US" sz="300" dirty="0"/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sz="180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180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800" i="1" dirty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sz="1800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18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dirty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i="1" dirty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800" i="1" dirty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sz="18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dirty="0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1800" i="1" dirty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i="1" dirty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1800" i="1" dirty="0">
                                  <a:latin typeface="Cambria Math" panose="02040503050406030204" pitchFamily="18" charset="0"/>
                                </a:rPr>
                                <m:t> ,…</m:t>
                              </m:r>
                              <m:r>
                                <a:rPr lang="en-US" sz="1800" b="0" i="1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800" i="1" dirty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180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1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  … ,</m:t>
                              </m:r>
                              <m:sSub>
                                <m:sSubPr>
                                  <m:ctrlPr>
                                    <a:rPr lang="en-US" sz="18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dirty="0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1800" i="1" dirty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i="1" dirty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sz="1800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sz="180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800" i="1" dirty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sz="1800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18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dirty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i="1" dirty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800" i="1" dirty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sz="18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dirty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1800" i="1" dirty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i="1" dirty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1800" i="1" dirty="0">
                                  <a:latin typeface="Cambria Math" panose="02040503050406030204" pitchFamily="18" charset="0"/>
                                </a:rPr>
                                <m:t> ,… ,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  … ,</m:t>
                              </m:r>
                              <m:sSub>
                                <m:sSubPr>
                                  <m:ctrlPr>
                                    <a:rPr lang="en-US" sz="18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dirty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1800" i="1" dirty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i="1" dirty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sz="1800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n-US" sz="1800" dirty="0"/>
              </a:p>
              <a:p>
                <a:r>
                  <a:rPr lang="en-US" sz="1800" dirty="0"/>
                  <a:t>To calculate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800" dirty="0"/>
                  <a:t> (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𝜕</m:t>
                    </m:r>
                  </m:oMath>
                </a14:m>
                <a:r>
                  <a:rPr lang="en-US" sz="1800" dirty="0"/>
                  <a:t> pronounced “del” or we can just say “partial derivative”), we can treat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dirty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00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dirty="0">
                        <a:latin typeface="Cambria Math" panose="02040503050406030204" pitchFamily="18" charset="0"/>
                      </a:rPr>
                      <m:t> ,…,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b="0" i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… ,</m:t>
                    </m:r>
                    <m:sSub>
                      <m:sSubPr>
                        <m:ctrlPr>
                          <a:rPr lang="en-US" sz="1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00" i="1" dirty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18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dirty="0"/>
                  <a:t>as constants and calculate the derivative of </a:t>
                </a:r>
                <a:r>
                  <a:rPr lang="en-US" sz="1800" i="1" dirty="0"/>
                  <a:t>y</a:t>
                </a:r>
                <a:r>
                  <a:rPr lang="en-US" sz="1800" dirty="0"/>
                  <a:t> only with respect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00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800" dirty="0"/>
                  <a:t> </a:t>
                </a:r>
              </a:p>
              <a:p>
                <a:r>
                  <a:rPr lang="en-US" sz="1800" dirty="0"/>
                  <a:t>For notation of partial derivatives, the following are equivalent:</a:t>
                </a:r>
              </a:p>
              <a:p>
                <a:endParaRPr lang="en-US" sz="3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8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800" i="1" dirty="0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sz="1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8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80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sz="1800" i="1" dirty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800" i="1" dirty="0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sz="1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8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80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sz="1800" i="1" dirty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1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8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80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da-DK" sz="1800" i="1" dirty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da-DK" sz="18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a-DK" sz="1800" b="1" dirty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  <m:r>
                        <a:rPr lang="da-DK" sz="1800" i="1" dirty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a-DK" sz="18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 dirty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sSub>
                            <m:sSubPr>
                              <m:ctrlPr>
                                <a:rPr lang="da-DK" sz="18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80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  <m:r>
                        <a:rPr lang="en-US" sz="1800" i="1" dirty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8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 dirty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800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800" i="1" dirty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8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 dirty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1800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da-DK" sz="1800" i="1" dirty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1800" i="1" dirty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8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 dirty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sSub>
                            <m:sSubPr>
                              <m:ctrlPr>
                                <a:rPr lang="en-US" sz="18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80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  <m:r>
                        <a:rPr lang="da-DK" sz="1800" i="1" dirty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800" dirty="0"/>
              </a:p>
              <a:p>
                <a:endParaRPr lang="en-US" sz="1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93E3C15-840C-65A0-0A48-78988989A82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8336" y="1509194"/>
                <a:ext cx="8867327" cy="5367667"/>
              </a:xfrm>
              <a:blipFill>
                <a:blip r:embed="rId2"/>
                <a:stretch>
                  <a:fillRect l="-481" t="-113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612582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2447" y="915998"/>
            <a:ext cx="7886700" cy="1325563"/>
          </a:xfrm>
        </p:spPr>
        <p:txBody>
          <a:bodyPr/>
          <a:lstStyle/>
          <a:p>
            <a:r>
              <a:rPr lang="en-IN" b="1" dirty="0"/>
              <a:t>Derivative and Gradient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861" y="1960561"/>
            <a:ext cx="8551062" cy="435133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25193" y="827666"/>
            <a:ext cx="28512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Calculus-A Gentle overview </a:t>
            </a:r>
          </a:p>
        </p:txBody>
      </p:sp>
    </p:spTree>
    <p:extLst>
      <p:ext uri="{BB962C8B-B14F-4D97-AF65-F5344CB8AC3E}">
        <p14:creationId xmlns:p14="http://schemas.microsoft.com/office/powerpoint/2010/main" val="29279561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5" y="2096081"/>
            <a:ext cx="7104225" cy="4351338"/>
          </a:xfrm>
        </p:spPr>
      </p:pic>
      <p:pic>
        <p:nvPicPr>
          <p:cNvPr id="77826" name="Picture 2" descr="Buy When All You Have Is a Hammer Everything Looks Like a Nail: Funny  Handyman Journal for Carpenters, Plumbers, Electricians - Blank Lined  Journal (Composition Book, Notebook) Book Online at Low Price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1883" y="3278349"/>
            <a:ext cx="1600742" cy="2400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470366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55174" y="1112101"/>
            <a:ext cx="7886700" cy="1325563"/>
          </a:xfrm>
        </p:spPr>
        <p:txBody>
          <a:bodyPr/>
          <a:lstStyle/>
          <a:p>
            <a:r>
              <a:rPr lang="en-IN" b="1" dirty="0"/>
              <a:t>Derivative and Gradient</a:t>
            </a:r>
            <a:endParaRPr lang="en-IN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9339" y="1931222"/>
            <a:ext cx="4348735" cy="3591372"/>
          </a:xfrm>
        </p:spPr>
      </p:pic>
      <p:sp>
        <p:nvSpPr>
          <p:cNvPr id="4" name="TextBox 3"/>
          <p:cNvSpPr txBox="1"/>
          <p:nvPr/>
        </p:nvSpPr>
        <p:spPr>
          <a:xfrm>
            <a:off x="2506249" y="6581001"/>
            <a:ext cx="46936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Images used are for academic purposes. Copyright to the original author</a:t>
            </a:r>
            <a:endParaRPr lang="en-IN" sz="1200" dirty="0"/>
          </a:p>
        </p:txBody>
      </p:sp>
      <p:sp>
        <p:nvSpPr>
          <p:cNvPr id="6" name="Rectangle 5"/>
          <p:cNvSpPr/>
          <p:nvPr/>
        </p:nvSpPr>
        <p:spPr>
          <a:xfrm>
            <a:off x="325193" y="827666"/>
            <a:ext cx="28512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Calculus-A Gentle overview </a:t>
            </a:r>
          </a:p>
        </p:txBody>
      </p:sp>
    </p:spTree>
    <p:extLst>
      <p:ext uri="{BB962C8B-B14F-4D97-AF65-F5344CB8AC3E}">
        <p14:creationId xmlns:p14="http://schemas.microsoft.com/office/powerpoint/2010/main" val="350289111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522CE7-B6B7-4595-5205-E322FF3758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58621"/>
            <a:ext cx="10058400" cy="1050573"/>
          </a:xfrm>
        </p:spPr>
        <p:txBody>
          <a:bodyPr/>
          <a:lstStyle/>
          <a:p>
            <a:r>
              <a:rPr lang="en-US" dirty="0"/>
              <a:t>Gradient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22945E-2C32-BFF7-F09D-D4051B9D3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91613" y="1509194"/>
                <a:ext cx="8952387" cy="5681597"/>
              </a:xfrm>
            </p:spPr>
            <p:txBody>
              <a:bodyPr>
                <a:normAutofit/>
              </a:bodyPr>
              <a:lstStyle/>
              <a:p>
                <a:r>
                  <a:rPr lang="en-US" sz="1800" dirty="0"/>
                  <a:t>We can concatenate partial derivatives of a multivariate function with respect to all its input variables to obtain the </a:t>
                </a:r>
                <a:r>
                  <a:rPr lang="en-US" sz="1800" b="1" i="1" dirty="0">
                    <a:solidFill>
                      <a:srgbClr val="0070C0"/>
                    </a:solidFill>
                  </a:rPr>
                  <a:t>gradient</a:t>
                </a:r>
                <a:r>
                  <a:rPr lang="en-US" sz="1800" dirty="0"/>
                  <a:t> vector of the function</a:t>
                </a:r>
              </a:p>
              <a:p>
                <a:r>
                  <a:rPr lang="en-US" sz="1800" dirty="0"/>
                  <a:t>The gradient of the multivariate function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b="1" i="0" dirty="0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dirty="0"/>
                  <a:t> with respect to the </a:t>
                </a:r>
                <a:r>
                  <a:rPr lang="en-US" sz="1800" i="1" dirty="0"/>
                  <a:t>n</a:t>
                </a:r>
                <a:r>
                  <a:rPr lang="en-US" sz="1800" dirty="0"/>
                  <a:t>-dimensional input vector </a:t>
                </a:r>
                <a14:m>
                  <m:oMath xmlns:m="http://schemas.openxmlformats.org/officeDocument/2006/math">
                    <m:r>
                      <a:rPr lang="en-US" sz="1800" b="1" dirty="0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sz="1800" dirty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18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dirty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800" i="1" dirty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1800" i="1" dirty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sz="1800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dirty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800" i="1" dirty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1800" i="1" dirty="0">
                                <a:latin typeface="Cambria Math" panose="02040503050406030204" pitchFamily="18" charset="0"/>
                              </a:rPr>
                              <m:t> ,…,</m:t>
                            </m:r>
                            <m:sSub>
                              <m:sSubPr>
                                <m:ctrlPr>
                                  <a:rPr lang="en-US" sz="1800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dirty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800" i="1" dirty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sz="1800" i="1" dirty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dirty="0"/>
                  <a:t>, is a vector of </a:t>
                </a:r>
                <a:r>
                  <a:rPr lang="en-US" sz="1800" i="1" dirty="0"/>
                  <a:t>n</a:t>
                </a:r>
                <a:r>
                  <a:rPr lang="en-US" sz="1800" dirty="0"/>
                  <a:t> partial derivatives</a:t>
                </a:r>
              </a:p>
              <a:p>
                <a:endParaRPr lang="en-US" sz="300" dirty="0"/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US" sz="18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𝐱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  <m:r>
                        <a:rPr lang="en-US" sz="1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sz="1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800" b="1" i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𝐱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sz="1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f>
                                <m:f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800" b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𝐱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,…,</m:t>
                              </m:r>
                              <m:f>
                                <m:f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800" b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𝐱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1800" dirty="0"/>
              </a:p>
              <a:p>
                <a:r>
                  <a:rPr lang="en-US" sz="1800" dirty="0"/>
                  <a:t>When there is no ambiguity, the notations </a:t>
                </a:r>
                <a14:m>
                  <m:oMath xmlns:m="http://schemas.openxmlformats.org/officeDocument/2006/math">
                    <m:r>
                      <a:rPr 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𝛻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𝐱</m:t>
                        </m:r>
                      </m:e>
                    </m:d>
                  </m:oMath>
                </a14:m>
                <a:r>
                  <a:rPr lang="en-US" sz="1800" dirty="0"/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r>
                          <a:rPr lang="en-US" sz="1800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𝐱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dirty="0"/>
                  <a:t>are often used for the gradient instead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r>
                          <a:rPr lang="en-US" sz="1800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𝐱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𝐱</m:t>
                        </m:r>
                      </m:e>
                    </m:d>
                  </m:oMath>
                </a14:m>
                <a:endParaRPr lang="en-US" sz="1800" dirty="0"/>
              </a:p>
              <a:p>
                <a:pPr lvl="1"/>
                <a:r>
                  <a:rPr lang="en-US" sz="1600" dirty="0"/>
                  <a:t>The symbol for the gradient is the Greek letter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𝛻</m:t>
                    </m:r>
                  </m:oMath>
                </a14:m>
                <a:r>
                  <a:rPr lang="en-US" sz="1600" dirty="0"/>
                  <a:t> (pronounced “</a:t>
                </a:r>
                <a:r>
                  <a:rPr lang="en-US" sz="1600" dirty="0" err="1"/>
                  <a:t>nabla</a:t>
                </a:r>
                <a:r>
                  <a:rPr lang="en-US" sz="1600" dirty="0"/>
                  <a:t>”), although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r>
                          <a:rPr lang="en-US" sz="1600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𝐱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𝐱</m:t>
                        </m:r>
                      </m:e>
                    </m:d>
                    <m:r>
                      <a:rPr lang="en-US" sz="16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dirty="0"/>
                  <a:t>is more often it is pronounced “gradient of </a:t>
                </a:r>
                <a:r>
                  <a:rPr lang="en-US" sz="1600" i="1" dirty="0"/>
                  <a:t>f</a:t>
                </a:r>
                <a:r>
                  <a:rPr lang="en-US" sz="1600" dirty="0"/>
                  <a:t> with respect to </a:t>
                </a:r>
                <a:r>
                  <a:rPr lang="en-US" sz="1600" b="1" dirty="0"/>
                  <a:t>x</a:t>
                </a:r>
                <a:r>
                  <a:rPr lang="en-US" sz="1600" dirty="0"/>
                  <a:t>” </a:t>
                </a:r>
              </a:p>
              <a:p>
                <a:r>
                  <a:rPr lang="en-US" sz="1800" dirty="0"/>
                  <a:t>In ML, the gradient descent algorithm relies on the opposite direction of the gradient of the loss function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</m:oMath>
                </a14:m>
                <a:r>
                  <a:rPr lang="en-US" sz="1800" dirty="0"/>
                  <a:t> with respect to the model parameters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𝛻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</m:t>
                        </m:r>
                      </m:e>
                    </m:d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dirty="0"/>
                  <a:t>for minimizing the loss function</a:t>
                </a:r>
              </a:p>
              <a:p>
                <a:pPr lvl="1"/>
                <a:r>
                  <a:rPr lang="en-US" sz="1600" dirty="0"/>
                  <a:t>Adversarial examples can be created by adding perturbation in the direction of the gradient of the loss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</m:oMath>
                </a14:m>
                <a:r>
                  <a:rPr lang="en-US" sz="1600" dirty="0"/>
                  <a:t> with respect to input examples </a:t>
                </a:r>
                <a14:m>
                  <m:oMath xmlns:m="http://schemas.openxmlformats.org/officeDocument/2006/math">
                    <m:r>
                      <a:rPr lang="en-US" sz="1600" i="1" dirty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𝛻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</m:t>
                        </m:r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dirty="0"/>
                  <a:t>for maximizing the loss function</a:t>
                </a:r>
              </a:p>
              <a:p>
                <a:endParaRPr lang="en-US" sz="1800" dirty="0"/>
              </a:p>
              <a:p>
                <a:endParaRPr lang="en-US" sz="1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22945E-2C32-BFF7-F09D-D4051B9D3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1613" y="1509194"/>
                <a:ext cx="8952387" cy="5681597"/>
              </a:xfrm>
              <a:blipFill>
                <a:blip r:embed="rId2"/>
                <a:stretch>
                  <a:fillRect l="-408" t="-1073" r="-108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1386143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9B33EA0-C075-5809-18ED-31D56E74E0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58621"/>
            <a:ext cx="10058400" cy="1050573"/>
          </a:xfrm>
        </p:spPr>
        <p:txBody>
          <a:bodyPr/>
          <a:lstStyle/>
          <a:p>
            <a:r>
              <a:rPr lang="en-US" dirty="0"/>
              <a:t>Jacobian Matrix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878B11AC-DB63-786F-75CB-FF3265BFA29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76673" y="1718664"/>
                <a:ext cx="8367597" cy="5467805"/>
              </a:xfrm>
            </p:spPr>
            <p:txBody>
              <a:bodyPr>
                <a:noAutofit/>
              </a:bodyPr>
              <a:lstStyle/>
              <a:p>
                <a:r>
                  <a:rPr lang="en-US" sz="1800" dirty="0"/>
                  <a:t>The concept of derivatives can be further generalized to </a:t>
                </a:r>
                <a:r>
                  <a:rPr lang="en-US" sz="1800" dirty="0">
                    <a:solidFill>
                      <a:srgbClr val="FF0000"/>
                    </a:solidFill>
                  </a:rPr>
                  <a:t>vector-valued functions </a:t>
                </a:r>
                <a:r>
                  <a:rPr lang="en-US" sz="1800" dirty="0"/>
                  <a:t>(or, </a:t>
                </a:r>
                <a:r>
                  <a:rPr lang="en-US" sz="1800" dirty="0">
                    <a:solidFill>
                      <a:srgbClr val="FF0000"/>
                    </a:solidFill>
                  </a:rPr>
                  <a:t>vector fields</a:t>
                </a:r>
                <a:r>
                  <a:rPr lang="en-US" sz="1800" dirty="0"/>
                  <a:t>) </a:t>
                </a:r>
                <a14:m>
                  <m:oMath xmlns:m="http://schemas.openxmlformats.org/officeDocument/2006/math">
                    <m:r>
                      <a:rPr lang="en-US" sz="1800" i="1" dirty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sz="18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1800" i="1" dirty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1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sz="18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endParaRPr lang="en-US" sz="1800" dirty="0"/>
              </a:p>
              <a:p>
                <a:r>
                  <a:rPr lang="en-US" sz="1800" dirty="0"/>
                  <a:t>For an </a:t>
                </a:r>
                <a:r>
                  <a:rPr lang="en-US" sz="1800" i="1" dirty="0"/>
                  <a:t>n</a:t>
                </a:r>
                <a:r>
                  <a:rPr lang="en-US" sz="1800" dirty="0"/>
                  <a:t>-dimensional input vector </a:t>
                </a:r>
                <a14:m>
                  <m:oMath xmlns:m="http://schemas.openxmlformats.org/officeDocument/2006/math">
                    <m:r>
                      <a:rPr lang="en-US" sz="1800" b="1" dirty="0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sz="1800" dirty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18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dirty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800" i="1" dirty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1800" i="1" dirty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sz="1800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dirty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800" i="1" dirty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1800" i="1" dirty="0">
                                <a:latin typeface="Cambria Math" panose="02040503050406030204" pitchFamily="18" charset="0"/>
                              </a:rPr>
                              <m:t> ,…,</m:t>
                            </m:r>
                            <m:sSub>
                              <m:sSubPr>
                                <m:ctrlPr>
                                  <a:rPr lang="en-US" sz="1800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dirty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800" i="1" dirty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sz="1800" i="1" dirty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8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1800" dirty="0"/>
                  <a:t>, the vector of functions is given as</a:t>
                </a:r>
              </a:p>
              <a:p>
                <a:pPr marL="0" indent="0" algn="ctr">
                  <a:spcAft>
                    <a:spcPts val="600"/>
                  </a:spcAft>
                  <a:buNone/>
                </a:pPr>
                <a14:m>
                  <m:oMath xmlns:m="http://schemas.openxmlformats.org/officeDocument/2006/math">
                    <m:r>
                      <a:rPr lang="en-US" sz="1800" b="1" i="0" smtClean="0">
                        <a:latin typeface="Cambria Math" panose="02040503050406030204" pitchFamily="18" charset="0"/>
                      </a:rPr>
                      <m:t>𝐟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18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b="1" i="0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</m:d>
                            <m:r>
                              <a:rPr lang="en-US" sz="1800" i="1" dirty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b="1" i="0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</m:d>
                            <m:r>
                              <a:rPr lang="en-US" sz="1800" i="1" dirty="0"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sSub>
                              <m:sSub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b="1" i="0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sz="1800" i="1" dirty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endParaRPr lang="en-US" sz="1800" dirty="0"/>
              </a:p>
              <a:p>
                <a:r>
                  <a:rPr lang="en-US" sz="1800" dirty="0"/>
                  <a:t>The matrix of first-order partial derivates of the vector-valued function </a:t>
                </a:r>
                <a14:m>
                  <m:oMath xmlns:m="http://schemas.openxmlformats.org/officeDocument/2006/math">
                    <m:r>
                      <a:rPr lang="en-US" sz="1800" b="1">
                        <a:latin typeface="Cambria Math" panose="02040503050406030204" pitchFamily="18" charset="0"/>
                      </a:rPr>
                      <m:t>𝐟</m:t>
                    </m:r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d>
                    <m:r>
                      <a:rPr lang="en-US" sz="18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dirty="0"/>
                  <a:t>is an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1800" dirty="0"/>
                  <a:t> matrix called a </a:t>
                </a:r>
                <a:r>
                  <a:rPr lang="en-US" sz="1800" b="1" i="1" dirty="0">
                    <a:solidFill>
                      <a:srgbClr val="0070C0"/>
                    </a:solidFill>
                  </a:rPr>
                  <a:t>Jacobian</a:t>
                </a:r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1" i="0" smtClean="0">
                          <a:latin typeface="Cambria Math" panose="02040503050406030204" pitchFamily="18" charset="0"/>
                        </a:rPr>
                        <m:t>𝐉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sz="18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8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i="1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sz="18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800" b="1">
                                            <a:latin typeface="Cambria Math" panose="02040503050406030204" pitchFamily="18" charset="0"/>
                                          </a:rPr>
                                          <m:t>𝐱</m:t>
                                        </m:r>
                                      </m:e>
                                    </m:d>
                                  </m:num>
                                  <m:den>
                                    <m:r>
                                      <a:rPr lang="en-US" sz="18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8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i="1" dirty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1800" i="1" dirty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en-US" sz="18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8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i="1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sz="18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800" b="1">
                                            <a:latin typeface="Cambria Math" panose="02040503050406030204" pitchFamily="18" charset="0"/>
                                          </a:rPr>
                                          <m:t>𝐱</m:t>
                                        </m:r>
                                      </m:e>
                                    </m:d>
                                  </m:num>
                                  <m:den>
                                    <m:r>
                                      <a:rPr lang="en-US" sz="18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8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i="1" dirty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1800" i="1" dirty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mr>
                            <m:m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sz="18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8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i="1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800" b="1">
                                            <a:latin typeface="Cambria Math" panose="02040503050406030204" pitchFamily="18" charset="0"/>
                                          </a:rPr>
                                          <m:t>𝐱</m:t>
                                        </m:r>
                                      </m:e>
                                    </m:d>
                                  </m:num>
                                  <m:den>
                                    <m:r>
                                      <a:rPr lang="en-US" sz="18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8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i="1" dirty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1800" i="1" dirty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en-US" sz="18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8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i="1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sz="1800" i="1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800" b="1">
                                            <a:latin typeface="Cambria Math" panose="02040503050406030204" pitchFamily="18" charset="0"/>
                                          </a:rPr>
                                          <m:t>𝐱</m:t>
                                        </m:r>
                                      </m:e>
                                    </m:d>
                                  </m:num>
                                  <m:den>
                                    <m:r>
                                      <a:rPr lang="en-US" sz="18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8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i="1" dirty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1800" i="1" dirty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800" dirty="0"/>
              </a:p>
              <a:p>
                <a:pPr lvl="1"/>
                <a:r>
                  <a:rPr lang="en-US" sz="1600" dirty="0"/>
                  <a:t>For example, in robotics a robot Jacobian matrix gives the partial derivatives of the translational and angular velocities of the robot end-effector with respect to the joints (i.e., axes) velocities</a:t>
                </a:r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878B11AC-DB63-786F-75CB-FF3265BFA29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6673" y="1718664"/>
                <a:ext cx="8367597" cy="5467805"/>
              </a:xfrm>
              <a:blipFill>
                <a:blip r:embed="rId2"/>
                <a:stretch>
                  <a:fillRect l="-437" t="-1115" r="-36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3654017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A8F6358-B025-ACDE-92CF-6C1373E07CBB}"/>
                  </a:ext>
                </a:extLst>
              </p:cNvPr>
              <p:cNvSpPr txBox="1"/>
              <p:nvPr/>
            </p:nvSpPr>
            <p:spPr>
              <a:xfrm>
                <a:off x="334924" y="1985826"/>
                <a:ext cx="4572000" cy="25348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spcAft>
                    <a:spcPts val="1200"/>
                  </a:spcAft>
                </a:pPr>
                <a:r>
                  <a:rPr lang="en-US" sz="1800" dirty="0">
                    <a:effectLst/>
                    <a:latin typeface="Georgia" panose="02040502050405020303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Given a fully connected neural net with 3 inputs,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18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IN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sz="18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IN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1800" dirty="0">
                    <a:effectLst/>
                    <a:latin typeface="Georgia" panose="02040502050405020303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, and hidden layer with two neurons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18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18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IN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18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>
                    <a:effectLst/>
                    <a:latin typeface="Georgia" panose="02040502050405020303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, and a single scalar output </a:t>
                </a:r>
                <a14:m>
                  <m:oMath xmlns:m="http://schemas.openxmlformats.org/officeDocument/2006/math"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𝑦</m:t>
                    </m:r>
                  </m:oMath>
                </a14:m>
                <a:r>
                  <a:rPr lang="en-US" sz="1800" dirty="0">
                    <a:effectLst/>
                    <a:latin typeface="Georgia" panose="02040502050405020303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. Then, the derivative of the lower layers can be decomposed and nicely computed with matrix multiplication:</a:t>
                </a:r>
                <a:endParaRPr lang="en-IN" sz="1800" dirty="0">
                  <a:effectLst/>
                  <a:latin typeface="Georgia" panose="02040502050405020303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A8F6358-B025-ACDE-92CF-6C1373E07C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924" y="1985826"/>
                <a:ext cx="4572000" cy="2534861"/>
              </a:xfrm>
              <a:prstGeom prst="rect">
                <a:avLst/>
              </a:prstGeom>
              <a:blipFill>
                <a:blip r:embed="rId2"/>
                <a:stretch>
                  <a:fillRect l="-1200" r="-1600" b="-288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B816F4F-C8CA-54FE-C10A-2C0AD9BA46A6}"/>
                  </a:ext>
                </a:extLst>
              </p:cNvPr>
              <p:cNvSpPr txBox="1"/>
              <p:nvPr/>
            </p:nvSpPr>
            <p:spPr>
              <a:xfrm>
                <a:off x="3423684" y="4420301"/>
                <a:ext cx="4572000" cy="18451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n-IN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f>
                              <m:fPr>
                                <m:ctrlPr>
                                  <a:rPr lang="en-IN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num>
                              <m:den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den>
                            </m:f>
                          </m:e>
                          <m:e>
                            <m:r>
                              <a:rPr lang="en-IN" i="0">
                                <a:latin typeface="Cambria Math" panose="02040503050406030204" pitchFamily="18" charset="0"/>
                              </a:rPr>
                              <m:t> =</m:t>
                            </m:r>
                            <m:f>
                              <m:fPr>
                                <m:ctrlPr>
                                  <a:rPr lang="en-IN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num>
                              <m:den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den>
                            </m:f>
                            <m:r>
                              <a:rPr lang="en-IN" i="0">
                                <a:latin typeface="Cambria Math" panose="02040503050406030204" pitchFamily="18" charset="0"/>
                              </a:rPr>
                              <m:t>×</m:t>
                            </m:r>
                            <m:f>
                              <m:fPr>
                                <m:ctrlPr>
                                  <a:rPr lang="en-IN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num>
                              <m:den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den>
                            </m:f>
                          </m:e>
                        </m:mr>
                        <m:mr>
                          <m:e/>
                          <m:e>
                            <m:r>
                              <a:rPr lang="en-IN" i="0">
                                <a:latin typeface="Cambria Math" panose="02040503050406030204" pitchFamily="18" charset="0"/>
                              </a:rPr>
                              <m:t> =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IN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plcHide m:val="on"/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IN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f>
                                        <m:fPr>
                                          <m:ctrlPr>
                                            <a:rPr lang="en-IN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IN" i="1">
                                              <a:latin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  <m:r>
                                            <a:rPr lang="en-IN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num>
                                        <m:den>
                                          <m:r>
                                            <a:rPr lang="en-IN" i="1">
                                              <a:latin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IN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IN" i="1">
                                                  <a:latin typeface="Cambria Math" panose="02040503050406030204" pitchFamily="18" charset="0"/>
                                                </a:rPr>
                                                <m:t>𝑧</m:t>
                                              </m:r>
                                            </m:e>
                                            <m:sub>
                                              <m:r>
                                                <a:rPr lang="en-IN" i="0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e>
                                    <m:e>
                                      <m:f>
                                        <m:fPr>
                                          <m:ctrlPr>
                                            <a:rPr lang="en-IN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IN" i="1">
                                              <a:latin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  <m:r>
                                            <a:rPr lang="en-IN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num>
                                        <m:den>
                                          <m:r>
                                            <a:rPr lang="en-IN" i="1">
                                              <a:latin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IN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IN" i="1">
                                                  <a:latin typeface="Cambria Math" panose="02040503050406030204" pitchFamily="18" charset="0"/>
                                                </a:rPr>
                                                <m:t>𝑧</m:t>
                                              </m:r>
                                            </m:e>
                                            <m:sub>
                                              <m:r>
                                                <a:rPr lang="en-IN" i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e>
                                  </m:mr>
                                </m:m>
                              </m:e>
                            </m:d>
                            <m:r>
                              <a:rPr lang="en-IN" i="0">
                                <a:latin typeface="Cambria Math" panose="02040503050406030204" pitchFamily="18" charset="0"/>
                              </a:rPr>
                              <m:t>×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IN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plcHide m:val="on"/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IN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f>
                                        <m:fPr>
                                          <m:ctrlPr>
                                            <a:rPr lang="en-IN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IN" i="1">
                                              <a:latin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IN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IN" i="1">
                                                  <a:latin typeface="Cambria Math" panose="02040503050406030204" pitchFamily="18" charset="0"/>
                                                </a:rPr>
                                                <m:t>𝑧</m:t>
                                              </m:r>
                                            </m:e>
                                            <m:sub>
                                              <m:r>
                                                <a:rPr lang="en-IN" i="0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r>
                                            <a:rPr lang="en-IN" i="1">
                                              <a:latin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IN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IN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IN" i="0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e>
                                    <m:e>
                                      <m:f>
                                        <m:fPr>
                                          <m:ctrlPr>
                                            <a:rPr lang="en-IN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IN" i="1">
                                              <a:latin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IN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IN" i="1">
                                                  <a:latin typeface="Cambria Math" panose="02040503050406030204" pitchFamily="18" charset="0"/>
                                                </a:rPr>
                                                <m:t>𝑧</m:t>
                                              </m:r>
                                            </m:e>
                                            <m:sub>
                                              <m:r>
                                                <a:rPr lang="en-IN" i="0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r>
                                            <a:rPr lang="en-IN" i="1">
                                              <a:latin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IN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IN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IN" i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e>
                                    <m:e>
                                      <m:f>
                                        <m:fPr>
                                          <m:ctrlPr>
                                            <a:rPr lang="en-IN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IN" i="1">
                                              <a:latin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IN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IN" i="1">
                                                  <a:latin typeface="Cambria Math" panose="02040503050406030204" pitchFamily="18" charset="0"/>
                                                </a:rPr>
                                                <m:t>𝑧</m:t>
                                              </m:r>
                                            </m:e>
                                            <m:sub>
                                              <m:r>
                                                <a:rPr lang="en-IN" i="0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en-IN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IN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IN" i="0">
                                                  <a:latin typeface="Cambria Math" panose="02040503050406030204" pitchFamily="18" charset="0"/>
                                                </a:rPr>
                                                <m:t>3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e>
                                  </m:mr>
                                  <m:mr>
                                    <m:e>
                                      <m:f>
                                        <m:fPr>
                                          <m:ctrlPr>
                                            <a:rPr lang="en-IN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IN" i="1">
                                              <a:latin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IN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IN" i="1">
                                                  <a:latin typeface="Cambria Math" panose="02040503050406030204" pitchFamily="18" charset="0"/>
                                                </a:rPr>
                                                <m:t>𝑧</m:t>
                                              </m:r>
                                            </m:e>
                                            <m:sub>
                                              <m:r>
                                                <a:rPr lang="en-IN" i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r>
                                            <a:rPr lang="en-IN" i="1">
                                              <a:latin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IN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IN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IN" i="0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e>
                                    <m:e>
                                      <m:f>
                                        <m:fPr>
                                          <m:ctrlPr>
                                            <a:rPr lang="en-IN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IN" i="1">
                                              <a:latin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IN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IN" i="1">
                                                  <a:latin typeface="Cambria Math" panose="02040503050406030204" pitchFamily="18" charset="0"/>
                                                </a:rPr>
                                                <m:t>𝑧</m:t>
                                              </m:r>
                                            </m:e>
                                            <m:sub>
                                              <m:r>
                                                <a:rPr lang="en-IN" i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r>
                                            <a:rPr lang="en-IN" i="1">
                                              <a:latin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IN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IN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IN" i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e>
                                    <m:e>
                                      <m:f>
                                        <m:fPr>
                                          <m:ctrlPr>
                                            <a:rPr lang="en-IN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IN" i="1">
                                              <a:latin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IN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IN" i="1">
                                                  <a:latin typeface="Cambria Math" panose="02040503050406030204" pitchFamily="18" charset="0"/>
                                                </a:rPr>
                                                <m:t>𝑧</m:t>
                                              </m:r>
                                            </m:e>
                                            <m:sub>
                                              <m:r>
                                                <a:rPr lang="en-IN" i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en-IN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IN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IN" i="0">
                                                  <a:latin typeface="Cambria Math" panose="02040503050406030204" pitchFamily="18" charset="0"/>
                                                </a:rPr>
                                                <m:t>3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e>
                                  </m:mr>
                                </m:m>
                              </m:e>
                            </m:d>
                          </m:e>
                        </m:mr>
                      </m:m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B816F4F-C8CA-54FE-C10A-2C0AD9BA46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3684" y="4420301"/>
                <a:ext cx="4572000" cy="18451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624304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8C6BBC-4440-8C0D-9B2E-A7C9D76E78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58621"/>
            <a:ext cx="10058400" cy="1050573"/>
          </a:xfrm>
        </p:spPr>
        <p:txBody>
          <a:bodyPr/>
          <a:lstStyle/>
          <a:p>
            <a:r>
              <a:rPr lang="en-US" dirty="0"/>
              <a:t>Hessian Matrix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E7B66DC-CC0E-1632-3867-8C365270A21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40469" y="1654868"/>
                <a:ext cx="8133680" cy="5367667"/>
              </a:xfrm>
            </p:spPr>
            <p:txBody>
              <a:bodyPr>
                <a:normAutofit/>
              </a:bodyPr>
              <a:lstStyle/>
              <a:p>
                <a:r>
                  <a:rPr lang="en-US" sz="1800" dirty="0"/>
                  <a:t>To calculate the second-order partial derivatives of multivariate functions, we need to calculate the derivatives for all combination of input variables</a:t>
                </a:r>
              </a:p>
              <a:p>
                <a:r>
                  <a:rPr lang="en-US" sz="1800" dirty="0"/>
                  <a:t>That is, for a function </a:t>
                </a:r>
                <a14:m>
                  <m:oMath xmlns:m="http://schemas.openxmlformats.org/officeDocument/2006/math">
                    <m:r>
                      <a:rPr lang="en-US" sz="1800" i="1" dirty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b="1" dirty="0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dirty="0"/>
                  <a:t> with an </a:t>
                </a:r>
                <a:r>
                  <a:rPr lang="en-US" sz="1800" i="1" dirty="0"/>
                  <a:t>n</a:t>
                </a:r>
                <a:r>
                  <a:rPr lang="en-US" sz="1800" dirty="0"/>
                  <a:t>-dimensional input vector </a:t>
                </a:r>
                <a14:m>
                  <m:oMath xmlns:m="http://schemas.openxmlformats.org/officeDocument/2006/math">
                    <m:r>
                      <a:rPr lang="en-US" sz="1800" b="1" dirty="0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sz="1800" dirty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18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dirty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800" i="1" dirty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1800" i="1" dirty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sz="1800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dirty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800" i="1" dirty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1800" i="1" dirty="0">
                                <a:latin typeface="Cambria Math" panose="02040503050406030204" pitchFamily="18" charset="0"/>
                              </a:rPr>
                              <m:t> ,…,</m:t>
                            </m:r>
                            <m:sSub>
                              <m:sSubPr>
                                <m:ctrlPr>
                                  <a:rPr lang="en-US" sz="1800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dirty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800" i="1" dirty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sz="1800" i="1" dirty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dirty="0"/>
                  <a:t>, there are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800" dirty="0"/>
                  <a:t> second partial derivatives for any choice of </a:t>
                </a:r>
                <a:r>
                  <a:rPr lang="en-US" sz="1800" i="1" dirty="0" err="1"/>
                  <a:t>i</a:t>
                </a:r>
                <a:r>
                  <a:rPr lang="en-US" sz="1800" dirty="0"/>
                  <a:t> and </a:t>
                </a:r>
                <a:r>
                  <a:rPr lang="en-US" sz="1800" i="1" dirty="0"/>
                  <a:t>j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8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1800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800" i="1" dirty="0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sz="18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800" b="0" i="1" dirty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8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8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800" b="0" i="1" dirty="0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sz="1800" i="1" dirty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18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800" b="0" i="1" dirty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d>
                        <m:dPr>
                          <m:ctrlPr>
                            <a:rPr lang="en-US" sz="18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800" i="1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1800" i="1" dirty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num>
                            <m:den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sz="18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b="0" i="1" dirty="0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en-US" sz="1800" i="1" dirty="0"/>
              </a:p>
              <a:p>
                <a:r>
                  <a:rPr lang="en-US" sz="1800" dirty="0"/>
                  <a:t>The second partial derivatives are assembled in a matrix called the </a:t>
                </a:r>
                <a:r>
                  <a:rPr lang="en-US" sz="1800" b="1" i="1" dirty="0">
                    <a:solidFill>
                      <a:srgbClr val="0070C0"/>
                    </a:solidFill>
                  </a:rPr>
                  <a:t>Hessian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1" i="0" smtClean="0">
                              <a:latin typeface="Cambria Math" panose="02040503050406030204" pitchFamily="18" charset="0"/>
                            </a:rPr>
                            <m:t>𝐇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sz="18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sz="18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800" i="1" dirty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</m:e>
                                      <m:sup>
                                        <m:r>
                                          <a:rPr lang="en-US" sz="1800" i="1" dirty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US" sz="1800" i="1" dirty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num>
                                  <m:den>
                                    <m:r>
                                      <a:rPr lang="en-US" sz="18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8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i="1" dirty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1800" b="0" i="1" dirty="0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sz="18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8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i="1" dirty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1800" b="0" i="1" dirty="0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en-US" sz="18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sz="18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800" i="1" dirty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</m:e>
                                      <m:sup>
                                        <m:r>
                                          <a:rPr lang="en-US" sz="1800" i="1" dirty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US" sz="1800" i="1" dirty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num>
                                  <m:den>
                                    <m:r>
                                      <a:rPr lang="en-US" sz="18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8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i="1" dirty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1800" b="0" i="1" dirty="0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sz="18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8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i="1" dirty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1800" b="0" i="1" dirty="0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mr>
                            <m:m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sz="18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sz="18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800" i="1" dirty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</m:e>
                                      <m:sup>
                                        <m:r>
                                          <a:rPr lang="en-US" sz="1800" i="1" dirty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US" sz="1800" i="1" dirty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num>
                                  <m:den>
                                    <m:r>
                                      <a:rPr lang="en-US" sz="18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8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i="1" dirty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1800" b="0" i="1" dirty="0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  <m:r>
                                      <a:rPr lang="en-US" sz="18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8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i="1" dirty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1800" b="0" i="1" dirty="0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en-US" sz="18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sz="18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800" i="1" dirty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</m:e>
                                      <m:sup>
                                        <m:r>
                                          <a:rPr lang="en-US" sz="1800" i="1" dirty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US" sz="1800" i="1" dirty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num>
                                  <m:den>
                                    <m:r>
                                      <a:rPr lang="en-US" sz="18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8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i="1" dirty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1800" b="0" i="1" dirty="0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  <m:r>
                                      <a:rPr lang="en-US" sz="18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8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i="1" dirty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1800" b="0" i="1" dirty="0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800" dirty="0"/>
              </a:p>
              <a:p>
                <a:r>
                  <a:rPr lang="en-US" sz="1800" dirty="0"/>
                  <a:t>Computing and storing the Hessian matrix for functions with high-dimensional inputs can be computationally prohibitive</a:t>
                </a:r>
              </a:p>
              <a:p>
                <a:pPr lvl="1"/>
                <a:r>
                  <a:rPr lang="en-US" sz="1600" dirty="0"/>
                  <a:t>E.g., the loss function for a ResNet50 model with approximately 23 million parameters, has a Hessian of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23 </m:t>
                    </m:r>
                    <m:r>
                      <m:rPr>
                        <m:sty m:val="p"/>
                      </m:rPr>
                      <a:rPr lang="en-US" sz="1600" b="0" i="0" smtClean="0">
                        <a:latin typeface="Cambria Math" panose="02040503050406030204" pitchFamily="18" charset="0"/>
                      </a:rPr>
                      <m:t>M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×23 </m:t>
                    </m:r>
                    <m:r>
                      <m:rPr>
                        <m:sty m:val="p"/>
                      </m:rPr>
                      <a:rPr lang="en-US" sz="1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=529</m:t>
                    </m:r>
                    <m:r>
                      <a:rPr lang="en-US" sz="1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T</m:t>
                    </m:r>
                  </m:oMath>
                </a14:m>
                <a:r>
                  <a:rPr lang="en-US" sz="1600" dirty="0"/>
                  <a:t> (trillion) parameters</a:t>
                </a:r>
              </a:p>
              <a:p>
                <a:endParaRPr lang="en-US" sz="1800" i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E7B66DC-CC0E-1632-3867-8C365270A21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40469" y="1654868"/>
                <a:ext cx="8133680" cy="5367667"/>
              </a:xfrm>
              <a:blipFill>
                <a:blip r:embed="rId2"/>
                <a:stretch>
                  <a:fillRect l="-525" t="-1022" r="-97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926140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12F468-35A3-4389-11F4-80CDCC810C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58621"/>
            <a:ext cx="10058400" cy="1050573"/>
          </a:xfrm>
        </p:spPr>
        <p:txBody>
          <a:bodyPr/>
          <a:lstStyle/>
          <a:p>
            <a:r>
              <a:rPr lang="en-US" dirty="0"/>
              <a:t>Integral Calculus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2DD1C36-D0C6-9EE3-3BAA-61FA013030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97938" y="1591073"/>
                <a:ext cx="8378229" cy="5367667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For a function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defined on the domain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400" i="1" dirty="0" err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i="1" dirty="0" err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i="1" dirty="0" err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400" dirty="0"/>
                  <a:t>, the definite </a:t>
                </a:r>
                <a:r>
                  <a:rPr lang="en-US" sz="2400" b="1" i="1" dirty="0">
                    <a:solidFill>
                      <a:srgbClr val="0070C0"/>
                    </a:solidFill>
                  </a:rPr>
                  <a:t>integral</a:t>
                </a:r>
                <a:r>
                  <a:rPr lang="en-US" sz="2400" dirty="0"/>
                  <a:t> of the function is denoted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  <a:p>
                <a:r>
                  <a:rPr lang="en-US" sz="2400" dirty="0"/>
                  <a:t>Geometric interpretation of the integral is the area between the horizontal axis and the graph of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between the points </a:t>
                </a:r>
                <a:r>
                  <a:rPr lang="en-US" sz="2400" i="1" dirty="0"/>
                  <a:t>a</a:t>
                </a:r>
                <a:r>
                  <a:rPr lang="en-US" sz="2400" dirty="0"/>
                  <a:t> and </a:t>
                </a:r>
                <a:r>
                  <a:rPr lang="en-US" sz="2400" i="1" dirty="0"/>
                  <a:t>b</a:t>
                </a:r>
              </a:p>
              <a:p>
                <a:pPr lvl="1"/>
                <a:r>
                  <a:rPr lang="en-US" sz="2000" dirty="0"/>
                  <a:t>In this figure, the integral is the sum of blue areas (where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000" b="0" i="0" dirty="0" smtClean="0">
                        <a:latin typeface="Cambria Math" panose="02040503050406030204" pitchFamily="18" charset="0"/>
                      </a:rPr>
                      <m:t>&gt;0)</m:t>
                    </m:r>
                  </m:oMath>
                </a14:m>
                <a:r>
                  <a:rPr lang="en-US" sz="2000" dirty="0"/>
                  <a:t> minus the pink area (where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000" b="0" i="0" dirty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000" dirty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2000" dirty="0"/>
                  <a:t>)</a:t>
                </a:r>
              </a:p>
              <a:p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2DD1C36-D0C6-9EE3-3BAA-61FA013030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97938" y="1591073"/>
                <a:ext cx="8378229" cy="5367667"/>
              </a:xfrm>
              <a:blipFill>
                <a:blip r:embed="rId2"/>
                <a:stretch>
                  <a:fillRect l="-1019" t="-1589" r="-131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28C30EE0-AD0E-05AF-5722-523B8C7EF6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4470" y="5167423"/>
            <a:ext cx="2817628" cy="1690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26122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F660DA5-C1EA-36B5-26BD-AB6DDD2FD2B9}"/>
                  </a:ext>
                </a:extLst>
              </p:cNvPr>
              <p:cNvSpPr txBox="1"/>
              <p:nvPr/>
            </p:nvSpPr>
            <p:spPr>
              <a:xfrm>
                <a:off x="648585" y="1166842"/>
                <a:ext cx="8091378" cy="501675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000" b="1" i="1" dirty="0">
                    <a:solidFill>
                      <a:srgbClr val="0070C0"/>
                    </a:solidFill>
                  </a:rPr>
                  <a:t>Optimization</a:t>
                </a:r>
                <a:r>
                  <a:rPr lang="en-US" sz="2000" dirty="0"/>
                  <a:t> is concerned with optimizing an </a:t>
                </a:r>
                <a:r>
                  <a:rPr lang="en-US" sz="2000" dirty="0">
                    <a:solidFill>
                      <a:srgbClr val="FF0000"/>
                    </a:solidFill>
                  </a:rPr>
                  <a:t>objective function </a:t>
                </a:r>
                <a:r>
                  <a:rPr lang="en-US" sz="2000" dirty="0"/>
                  <a:t>— finding the value of an argument that minimizes of maximizes the function</a:t>
                </a:r>
              </a:p>
              <a:p>
                <a:pPr lvl="1"/>
                <a:r>
                  <a:rPr lang="en-US" sz="2000" dirty="0"/>
                  <a:t>Most optimization algorithms are formulated in terms of minimizing a function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  <a:p>
                <a:pPr lvl="1"/>
                <a:r>
                  <a:rPr lang="en-US" sz="2000" dirty="0"/>
                  <a:t>Maximization is accomplished vie minimizing the negative of an objective function (e.g., minimize </a:t>
                </a:r>
                <a14:m>
                  <m:oMath xmlns:m="http://schemas.openxmlformats.org/officeDocument/2006/math">
                    <m:r>
                      <a:rPr lang="en-US" sz="2000" b="0" i="0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)</a:t>
                </a:r>
              </a:p>
              <a:p>
                <a:pPr lvl="1"/>
                <a:r>
                  <a:rPr lang="en-US" sz="2000" dirty="0"/>
                  <a:t>In minimization problems, the objective function is often referred to as a </a:t>
                </a:r>
                <a:r>
                  <a:rPr lang="en-US" sz="2000" dirty="0">
                    <a:solidFill>
                      <a:srgbClr val="FF0000"/>
                    </a:solidFill>
                  </a:rPr>
                  <a:t>cost function </a:t>
                </a:r>
                <a:r>
                  <a:rPr lang="en-US" sz="2000" dirty="0"/>
                  <a:t>or </a:t>
                </a:r>
                <a:r>
                  <a:rPr lang="en-US" sz="2000" dirty="0">
                    <a:solidFill>
                      <a:srgbClr val="FF0000"/>
                    </a:solidFill>
                  </a:rPr>
                  <a:t>loss function </a:t>
                </a:r>
                <a:r>
                  <a:rPr lang="en-US" sz="2000" dirty="0"/>
                  <a:t>or</a:t>
                </a:r>
                <a:r>
                  <a:rPr lang="en-US" sz="2000" dirty="0">
                    <a:solidFill>
                      <a:srgbClr val="FF0000"/>
                    </a:solidFill>
                  </a:rPr>
                  <a:t> error function</a:t>
                </a:r>
              </a:p>
              <a:p>
                <a:r>
                  <a:rPr lang="en-US" sz="2000" dirty="0"/>
                  <a:t>Optimization is very important for machine learning</a:t>
                </a:r>
              </a:p>
              <a:p>
                <a:pPr lvl="1"/>
                <a:r>
                  <a:rPr lang="en-US" sz="2000" dirty="0"/>
                  <a:t>The performance of optimization algorithms affect the model’s training efficiency</a:t>
                </a:r>
              </a:p>
              <a:p>
                <a:r>
                  <a:rPr lang="en-US" sz="2000" dirty="0"/>
                  <a:t>Most optimization problems in machine learning are </a:t>
                </a:r>
                <a:r>
                  <a:rPr lang="en-US" sz="2000" dirty="0">
                    <a:solidFill>
                      <a:srgbClr val="FF0000"/>
                    </a:solidFill>
                  </a:rPr>
                  <a:t>nonconvex</a:t>
                </a:r>
              </a:p>
              <a:p>
                <a:pPr lvl="1"/>
                <a:r>
                  <a:rPr lang="en-US" sz="2000" dirty="0"/>
                  <a:t>Meaning that the loss function is not a convex function</a:t>
                </a:r>
              </a:p>
              <a:p>
                <a:pPr lvl="1"/>
                <a:r>
                  <a:rPr lang="en-US" sz="2000" dirty="0"/>
                  <a:t>Nonetheless, the design and analysis of algorithms for solving convex problems has been very instructive for advancing the field of machine learning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F660DA5-C1EA-36B5-26BD-AB6DDD2FD2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585" y="1166842"/>
                <a:ext cx="8091378" cy="5016758"/>
              </a:xfrm>
              <a:prstGeom prst="rect">
                <a:avLst/>
              </a:prstGeom>
              <a:blipFill>
                <a:blip r:embed="rId2"/>
                <a:stretch>
                  <a:fillRect l="-753" t="-608" b="-121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3932204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E6CD53-1B1E-65B6-4371-90433B70CB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58621"/>
            <a:ext cx="10058400" cy="1050573"/>
          </a:xfrm>
        </p:spPr>
        <p:txBody>
          <a:bodyPr/>
          <a:lstStyle/>
          <a:p>
            <a:r>
              <a:rPr lang="en-US" dirty="0"/>
              <a:t>Stationary Points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590E701-B24D-5A50-67C6-43CAC0BBFEC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76673" y="2090803"/>
                <a:ext cx="8782267" cy="5367667"/>
              </a:xfrm>
            </p:spPr>
            <p:txBody>
              <a:bodyPr>
                <a:normAutofit/>
              </a:bodyPr>
              <a:lstStyle/>
              <a:p>
                <a:r>
                  <a:rPr lang="en-US" sz="2400" b="1" i="1" dirty="0">
                    <a:solidFill>
                      <a:srgbClr val="0070C0"/>
                    </a:solidFill>
                  </a:rPr>
                  <a:t>Stationary points </a:t>
                </a:r>
                <a:r>
                  <a:rPr lang="en-US" sz="2400" dirty="0"/>
                  <a:t>( or </a:t>
                </a:r>
                <a:r>
                  <a:rPr lang="en-US" sz="2400" dirty="0">
                    <a:solidFill>
                      <a:srgbClr val="FF0000"/>
                    </a:solidFill>
                  </a:rPr>
                  <a:t>critical points</a:t>
                </a:r>
                <a:r>
                  <a:rPr lang="en-US" sz="2400" dirty="0"/>
                  <a:t>) of a differentiable function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of one variable are the points where the derivative of the function is zero, i.e., </a:t>
                </a:r>
                <a14:m>
                  <m:oMath xmlns:m="http://schemas.openxmlformats.org/officeDocument/2006/math">
                    <m:r>
                      <a:rPr lang="en-US" sz="2400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′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)=0</m:t>
                    </m:r>
                  </m:oMath>
                </a14:m>
                <a:endParaRPr lang="en-US" sz="2400" dirty="0"/>
              </a:p>
              <a:p>
                <a:r>
                  <a:rPr lang="en-US" sz="2400" dirty="0"/>
                  <a:t>The stationary points can be:</a:t>
                </a:r>
              </a:p>
              <a:p>
                <a:pPr lvl="1"/>
                <a:r>
                  <a:rPr lang="en-US" sz="2000" b="1" i="1" dirty="0">
                    <a:solidFill>
                      <a:srgbClr val="0070C0"/>
                    </a:solidFill>
                  </a:rPr>
                  <a:t>Minimum</a:t>
                </a:r>
                <a:r>
                  <a:rPr lang="en-US" sz="2000" dirty="0"/>
                  <a:t>, a point where the derivative changes from negative to positive</a:t>
                </a:r>
              </a:p>
              <a:p>
                <a:pPr lvl="1"/>
                <a:r>
                  <a:rPr lang="en-US" sz="2000" b="1" i="1" dirty="0">
                    <a:solidFill>
                      <a:srgbClr val="0070C0"/>
                    </a:solidFill>
                  </a:rPr>
                  <a:t>Maximum</a:t>
                </a:r>
                <a:r>
                  <a:rPr lang="en-US" sz="2000" dirty="0"/>
                  <a:t>, a point where the derivative changes from positive to negative</a:t>
                </a:r>
              </a:p>
              <a:p>
                <a:pPr lvl="1"/>
                <a:r>
                  <a:rPr lang="en-US" sz="2000" b="1" i="1" dirty="0">
                    <a:solidFill>
                      <a:srgbClr val="0070C0"/>
                    </a:solidFill>
                  </a:rPr>
                  <a:t>Saddle point</a:t>
                </a:r>
                <a:r>
                  <a:rPr lang="en-US" sz="2000" dirty="0"/>
                  <a:t>, derivative is either positive or negative on both sides of the point</a:t>
                </a:r>
              </a:p>
              <a:p>
                <a:r>
                  <a:rPr lang="en-US" sz="2400" dirty="0"/>
                  <a:t>The minimum and maximum points are collectively known as </a:t>
                </a:r>
                <a:r>
                  <a:rPr lang="en-US" sz="2400" dirty="0">
                    <a:solidFill>
                      <a:srgbClr val="FF0000"/>
                    </a:solidFill>
                  </a:rPr>
                  <a:t>extremum points</a:t>
                </a:r>
              </a:p>
              <a:p>
                <a:pPr lvl="1"/>
                <a:endParaRPr lang="en-US" sz="2000" dirty="0"/>
              </a:p>
              <a:p>
                <a:pPr lvl="1"/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590E701-B24D-5A50-67C6-43CAC0BBFEC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6673" y="2090803"/>
                <a:ext cx="8782267" cy="5367667"/>
              </a:xfrm>
              <a:blipFill>
                <a:blip r:embed="rId2"/>
                <a:stretch>
                  <a:fillRect l="-902" t="-158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2234730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A60EE6-4ED6-9DD4-0F06-59EC17286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58621"/>
            <a:ext cx="10058400" cy="1050573"/>
          </a:xfrm>
        </p:spPr>
        <p:txBody>
          <a:bodyPr/>
          <a:lstStyle/>
          <a:p>
            <a:r>
              <a:rPr lang="en-US" dirty="0"/>
              <a:t>Local Minima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91B2115-FA4E-D78C-2CB0-C09D404D283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313" y="1814357"/>
                <a:ext cx="8229374" cy="2970295"/>
              </a:xfrm>
            </p:spPr>
            <p:txBody>
              <a:bodyPr>
                <a:normAutofit/>
              </a:bodyPr>
              <a:lstStyle/>
              <a:p>
                <a:r>
                  <a:rPr lang="en-US" sz="2000" dirty="0"/>
                  <a:t>Among the challenges in optimization of model’s parameters in ML involve local minima, saddle points, vanishing gradients </a:t>
                </a:r>
              </a:p>
              <a:p>
                <a:r>
                  <a:rPr lang="en-US" sz="2000" dirty="0"/>
                  <a:t>For an objective function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, if the value at a point </a:t>
                </a:r>
                <a:r>
                  <a:rPr lang="en-US" sz="2000" i="1" dirty="0"/>
                  <a:t>x</a:t>
                </a:r>
                <a:r>
                  <a:rPr lang="en-US" sz="2000" dirty="0"/>
                  <a:t> is the minimum of the objective function </a:t>
                </a:r>
                <a:r>
                  <a:rPr lang="en-US" sz="2000" dirty="0">
                    <a:solidFill>
                      <a:srgbClr val="FF0000"/>
                    </a:solidFill>
                  </a:rPr>
                  <a:t>over the entire domain </a:t>
                </a:r>
                <a:r>
                  <a:rPr lang="en-US" sz="2000" dirty="0"/>
                  <a:t>of </a:t>
                </a:r>
                <a:r>
                  <a:rPr lang="en-US" sz="2000" i="1" dirty="0"/>
                  <a:t>x</a:t>
                </a:r>
                <a:r>
                  <a:rPr lang="en-US" sz="2000" dirty="0"/>
                  <a:t>, then it is the </a:t>
                </a:r>
                <a:r>
                  <a:rPr lang="en-US" sz="2000" b="1" i="1" dirty="0">
                    <a:solidFill>
                      <a:srgbClr val="0070C0"/>
                    </a:solidFill>
                  </a:rPr>
                  <a:t>global minimum</a:t>
                </a:r>
              </a:p>
              <a:p>
                <a:r>
                  <a:rPr lang="en-US" sz="2000" dirty="0"/>
                  <a:t>If the value of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at </a:t>
                </a:r>
                <a:r>
                  <a:rPr lang="en-US" sz="2000" i="1" dirty="0"/>
                  <a:t>x</a:t>
                </a:r>
                <a:r>
                  <a:rPr lang="en-US" sz="2000" dirty="0"/>
                  <a:t> is smaller than the values of the objective function at any other points in </a:t>
                </a:r>
                <a:r>
                  <a:rPr lang="en-US" sz="2000" dirty="0">
                    <a:solidFill>
                      <a:srgbClr val="FF0000"/>
                    </a:solidFill>
                  </a:rPr>
                  <a:t>the vicinity </a:t>
                </a:r>
                <a:r>
                  <a:rPr lang="en-US" sz="2000" dirty="0"/>
                  <a:t>of </a:t>
                </a:r>
                <a:r>
                  <a:rPr lang="en-US" sz="2000" i="1" dirty="0"/>
                  <a:t>x</a:t>
                </a:r>
                <a:r>
                  <a:rPr lang="en-US" sz="2000" dirty="0"/>
                  <a:t>, then it is the </a:t>
                </a:r>
                <a:r>
                  <a:rPr lang="en-US" sz="2000" b="1" i="1" dirty="0">
                    <a:solidFill>
                      <a:srgbClr val="0070C0"/>
                    </a:solidFill>
                  </a:rPr>
                  <a:t>local minimum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91B2115-FA4E-D78C-2CB0-C09D404D283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313" y="1814357"/>
                <a:ext cx="8229374" cy="2970295"/>
              </a:xfrm>
              <a:blipFill>
                <a:blip r:embed="rId2"/>
                <a:stretch>
                  <a:fillRect l="-667" t="-225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957614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793E5-034F-3707-F307-E680E6C4F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58621"/>
            <a:ext cx="10058400" cy="1050573"/>
          </a:xfrm>
        </p:spPr>
        <p:txBody>
          <a:bodyPr/>
          <a:lstStyle/>
          <a:p>
            <a:r>
              <a:rPr lang="en-US" dirty="0"/>
              <a:t>Saddle Points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6E4005E-D8CC-6ECB-EFEB-39442EED561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91612" y="1509194"/>
                <a:ext cx="8293169" cy="5367667"/>
              </a:xfrm>
            </p:spPr>
            <p:txBody>
              <a:bodyPr>
                <a:normAutofit/>
              </a:bodyPr>
              <a:lstStyle/>
              <a:p>
                <a:r>
                  <a:rPr lang="en-US" sz="2000" dirty="0"/>
                  <a:t>The gradient of a function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at a </a:t>
                </a:r>
                <a:r>
                  <a:rPr lang="en-US" sz="2000" dirty="0">
                    <a:solidFill>
                      <a:srgbClr val="FF0000"/>
                    </a:solidFill>
                  </a:rPr>
                  <a:t>saddle point </a:t>
                </a:r>
                <a:r>
                  <a:rPr lang="en-US" sz="2000" dirty="0"/>
                  <a:t>is 0, but the point is not a minimum or maximum point</a:t>
                </a:r>
              </a:p>
              <a:p>
                <a:pPr lvl="1"/>
                <a:r>
                  <a:rPr lang="en-US" sz="1800" dirty="0"/>
                  <a:t>The optimization algorithms may stall at saddle points, without reaching a minima</a:t>
                </a:r>
              </a:p>
              <a:p>
                <a:r>
                  <a:rPr lang="en-US" sz="2000" dirty="0"/>
                  <a:t>Note also that the point of a function at which the sign of the curvature changes is called an </a:t>
                </a:r>
                <a:r>
                  <a:rPr lang="en-US" sz="2000" dirty="0">
                    <a:solidFill>
                      <a:srgbClr val="FF0000"/>
                    </a:solidFill>
                  </a:rPr>
                  <a:t>inflection point </a:t>
                </a:r>
              </a:p>
              <a:p>
                <a:pPr lvl="1"/>
                <a:r>
                  <a:rPr lang="en-US" sz="1800" dirty="0"/>
                  <a:t>An inflection point (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′′</m:t>
                    </m:r>
                    <m:d>
                      <m:dPr>
                        <m:ctrlPr>
                          <a:rPr lang="en-US" sz="18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1800" dirty="0"/>
                  <a:t>) can also be a saddle point, but it does not have to be</a:t>
                </a:r>
              </a:p>
              <a:p>
                <a:r>
                  <a:rPr lang="en-US" sz="2000" dirty="0"/>
                  <a:t>For the 2D function (right figure), the saddle point is at (0,0)</a:t>
                </a:r>
              </a:p>
              <a:p>
                <a:pPr lvl="1"/>
                <a:r>
                  <a:rPr lang="en-US" sz="1800" dirty="0"/>
                  <a:t>The point looks like a saddle, and gives the minimum with respect to </a:t>
                </a:r>
                <a:r>
                  <a:rPr lang="en-US" sz="1800" i="1" dirty="0"/>
                  <a:t>x</a:t>
                </a:r>
                <a:r>
                  <a:rPr lang="en-US" sz="1800" dirty="0"/>
                  <a:t>, and the maximum with respect to </a:t>
                </a:r>
                <a:r>
                  <a:rPr lang="en-US" sz="1800" i="1" dirty="0"/>
                  <a:t>y</a:t>
                </a:r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6E4005E-D8CC-6ECB-EFEB-39442EED561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1612" y="1509194"/>
                <a:ext cx="8293169" cy="5367667"/>
              </a:xfrm>
              <a:blipFill>
                <a:blip r:embed="rId2"/>
                <a:stretch>
                  <a:fillRect l="-661" t="-1250" r="-7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CC56C30B-E7F4-8FD1-731B-F6890A0A17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9368" y="5078370"/>
            <a:ext cx="2380788" cy="1763694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9E5E8F31-9CAE-A265-1F85-C10DB5626B14}"/>
              </a:ext>
            </a:extLst>
          </p:cNvPr>
          <p:cNvGrpSpPr/>
          <p:nvPr/>
        </p:nvGrpSpPr>
        <p:grpSpPr>
          <a:xfrm>
            <a:off x="5952765" y="5052388"/>
            <a:ext cx="2222741" cy="1805612"/>
            <a:chOff x="5389240" y="5143016"/>
            <a:chExt cx="3062281" cy="248760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220D8BC7-3F14-D833-E956-66E2EA4387A7}"/>
                </a:ext>
              </a:extLst>
            </p:cNvPr>
            <p:cNvGrpSpPr/>
            <p:nvPr/>
          </p:nvGrpSpPr>
          <p:grpSpPr>
            <a:xfrm>
              <a:off x="5389240" y="5143016"/>
              <a:ext cx="3062281" cy="2487600"/>
              <a:chOff x="5389240" y="5143016"/>
              <a:chExt cx="3062281" cy="2487600"/>
            </a:xfrm>
          </p:grpSpPr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11FBEF29-19FF-78DE-EA30-30B033C291D4}"/>
                  </a:ext>
                </a:extLst>
              </p:cNvPr>
              <p:cNvGrpSpPr/>
              <p:nvPr/>
            </p:nvGrpSpPr>
            <p:grpSpPr>
              <a:xfrm>
                <a:off x="5389240" y="5143016"/>
                <a:ext cx="3062281" cy="2487600"/>
                <a:chOff x="5062998" y="5083736"/>
                <a:chExt cx="3062281" cy="2487600"/>
              </a:xfrm>
            </p:grpSpPr>
            <p:grpSp>
              <p:nvGrpSpPr>
                <p:cNvPr id="10" name="Group 9">
                  <a:extLst>
                    <a:ext uri="{FF2B5EF4-FFF2-40B4-BE49-F238E27FC236}">
                      <a16:creationId xmlns:a16="http://schemas.microsoft.com/office/drawing/2014/main" id="{6A578D60-863C-1615-8CAA-56F4500151D1}"/>
                    </a:ext>
                  </a:extLst>
                </p:cNvPr>
                <p:cNvGrpSpPr/>
                <p:nvPr/>
              </p:nvGrpSpPr>
              <p:grpSpPr>
                <a:xfrm>
                  <a:off x="5062998" y="5253013"/>
                  <a:ext cx="3053705" cy="2318323"/>
                  <a:chOff x="5062998" y="5253013"/>
                  <a:chExt cx="3053705" cy="2318323"/>
                </a:xfrm>
              </p:grpSpPr>
              <p:pic>
                <p:nvPicPr>
                  <p:cNvPr id="13" name="Picture 12">
                    <a:extLst>
                      <a:ext uri="{FF2B5EF4-FFF2-40B4-BE49-F238E27FC236}">
                        <a16:creationId xmlns:a16="http://schemas.microsoft.com/office/drawing/2014/main" id="{96FEAD39-FA92-77A6-1DA7-83473A6BC1F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5062998" y="5253013"/>
                    <a:ext cx="3053705" cy="2318323"/>
                  </a:xfrm>
                  <a:prstGeom prst="rect">
                    <a:avLst/>
                  </a:prstGeom>
                </p:spPr>
              </p:pic>
              <p:pic>
                <p:nvPicPr>
                  <p:cNvPr id="14" name="Picture 13">
                    <a:extLst>
                      <a:ext uri="{FF2B5EF4-FFF2-40B4-BE49-F238E27FC236}">
                        <a16:creationId xmlns:a16="http://schemas.microsoft.com/office/drawing/2014/main" id="{0BACFD47-1640-6843-9963-CAE98878009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6485075" y="7305353"/>
                    <a:ext cx="209550" cy="209550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8E5AD4BA-6D80-5E1A-8DFB-9AC9CB455C8A}"/>
                    </a:ext>
                  </a:extLst>
                </p:cNvPr>
                <p:cNvSpPr txBox="1"/>
                <p:nvPr/>
              </p:nvSpPr>
              <p:spPr>
                <a:xfrm>
                  <a:off x="6533901" y="5083736"/>
                  <a:ext cx="1591378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600" dirty="0"/>
                    <a:t>saddle point</a:t>
                  </a:r>
                </a:p>
              </p:txBody>
            </p:sp>
            <p:cxnSp>
              <p:nvCxnSpPr>
                <p:cNvPr id="12" name="Straight Arrow Connector 11">
                  <a:extLst>
                    <a:ext uri="{FF2B5EF4-FFF2-40B4-BE49-F238E27FC236}">
                      <a16:creationId xmlns:a16="http://schemas.microsoft.com/office/drawing/2014/main" id="{0744E52D-5AD9-7905-8F1D-3D58D2C14D9D}"/>
                    </a:ext>
                  </a:extLst>
                </p:cNvPr>
                <p:cNvCxnSpPr/>
                <p:nvPr/>
              </p:nvCxnSpPr>
              <p:spPr>
                <a:xfrm flipH="1">
                  <a:off x="6533901" y="5422290"/>
                  <a:ext cx="295499" cy="62415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EDC2AA0-08A5-A744-4F5B-60F077236363}"/>
                  </a:ext>
                </a:extLst>
              </p:cNvPr>
              <p:cNvSpPr txBox="1"/>
              <p:nvPr/>
            </p:nvSpPr>
            <p:spPr>
              <a:xfrm>
                <a:off x="5740239" y="7289193"/>
                <a:ext cx="36004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x</a:t>
                </a:r>
              </a:p>
            </p:txBody>
          </p:sp>
        </p:grp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42D0C4F-9379-8746-E8AA-604EAF77E6FE}"/>
                </a:ext>
              </a:extLst>
            </p:cNvPr>
            <p:cNvSpPr/>
            <p:nvPr/>
          </p:nvSpPr>
          <p:spPr>
            <a:xfrm>
              <a:off x="6719877" y="6262464"/>
              <a:ext cx="91440" cy="9144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635312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8801" y="4885611"/>
            <a:ext cx="7886700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3333FF"/>
                </a:solidFill>
              </a:rPr>
              <a:t>What I cannot create</a:t>
            </a:r>
            <a:r>
              <a:rPr lang="en-US" dirty="0">
                <a:solidFill>
                  <a:srgbClr val="3333FF"/>
                </a:solidFill>
              </a:rPr>
              <a:t>, I do not </a:t>
            </a:r>
            <a:r>
              <a:rPr lang="en-US" b="1" dirty="0">
                <a:solidFill>
                  <a:srgbClr val="3333FF"/>
                </a:solidFill>
              </a:rPr>
              <a:t>understand</a:t>
            </a:r>
            <a:endParaRPr lang="en-IN" dirty="0">
              <a:solidFill>
                <a:srgbClr val="3333FF"/>
              </a:solidFill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2330" y="1136897"/>
            <a:ext cx="6264738" cy="3523915"/>
          </a:xfrm>
        </p:spPr>
      </p:pic>
      <p:sp>
        <p:nvSpPr>
          <p:cNvPr id="7" name="TextBox 6"/>
          <p:cNvSpPr txBox="1"/>
          <p:nvPr/>
        </p:nvSpPr>
        <p:spPr>
          <a:xfrm>
            <a:off x="2506249" y="6581001"/>
            <a:ext cx="43858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images used are for academic purpose. Copyright to original author</a:t>
            </a:r>
            <a:endParaRPr lang="en-IN" sz="1200" dirty="0"/>
          </a:p>
        </p:txBody>
      </p:sp>
    </p:spTree>
    <p:extLst>
      <p:ext uri="{BB962C8B-B14F-4D97-AF65-F5344CB8AC3E}">
        <p14:creationId xmlns:p14="http://schemas.microsoft.com/office/powerpoint/2010/main" val="310705508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8F99A51-7608-C84F-5136-5C8D88A21B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90" t="733" r="13040" b="-733"/>
          <a:stretch/>
        </p:blipFill>
        <p:spPr>
          <a:xfrm>
            <a:off x="0" y="1063844"/>
            <a:ext cx="7048057" cy="5078156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69156B4-FC1B-58F6-9A7C-5FC43E33DC11}"/>
                  </a:ext>
                </a:extLst>
              </p:cNvPr>
              <p:cNvSpPr txBox="1"/>
              <p:nvPr/>
            </p:nvSpPr>
            <p:spPr>
              <a:xfrm>
                <a:off x="5144829" y="3771630"/>
                <a:ext cx="4572000" cy="64030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IN" sz="24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IN" sz="2400">
                              <a:latin typeface="Cambria Math" panose="02040503050406030204" pitchFamily="18" charset="0"/>
                            </a:rPr>
                            <m:t>a</m:t>
                          </m:r>
                          <m:r>
                            <m:rPr>
                              <m:sty m:val="p"/>
                            </m:rPr>
                            <a:rPr lang="en-IN" sz="2400" i="0">
                              <a:latin typeface="Cambria Math" panose="02040503050406030204" pitchFamily="18" charset="0"/>
                            </a:rPr>
                            <m:t>r</m:t>
                          </m:r>
                          <m:func>
                            <m:funcPr>
                              <m:ctrlPr>
                                <a:rPr lang="en-IN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IN" sz="2400" i="0">
                                  <a:latin typeface="Cambria Math" panose="02040503050406030204" pitchFamily="18" charset="0"/>
                                </a:rPr>
                                <m:t>g</m:t>
                              </m:r>
                            </m:fName>
                            <m:e>
                              <m:r>
                                <m:rPr>
                                  <m:sty m:val="p"/>
                                </m:rPr>
                                <a:rPr lang="en-IN" sz="2400" i="0">
                                  <a:latin typeface="Cambria Math" panose="02040503050406030204" pitchFamily="18" charset="0"/>
                                </a:rPr>
                                <m:t>m</m:t>
                              </m:r>
                            </m:e>
                          </m:func>
                          <m:r>
                            <m:rPr>
                              <m:sty m:val="p"/>
                            </m:rPr>
                            <a:rPr lang="en-IN" sz="2400" i="0">
                              <a:latin typeface="Cambria Math" panose="02040503050406030204" pitchFamily="18" charset="0"/>
                            </a:rPr>
                            <m:t>ax</m:t>
                          </m:r>
                        </m:e>
                        <m:lim>
                          <m:r>
                            <a:rPr lang="en-IN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lim>
                      </m:limLow>
                      <m:r>
                        <a:rPr lang="en-IN" sz="24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I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69156B4-FC1B-58F6-9A7C-5FC43E33DC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4829" y="3771630"/>
                <a:ext cx="4572000" cy="640303"/>
              </a:xfrm>
              <a:prstGeom prst="rect">
                <a:avLst/>
              </a:prstGeom>
              <a:blipFill>
                <a:blip r:embed="rId3"/>
                <a:stretch>
                  <a:fillRect b="-476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3816484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1B8531-CE29-FBE3-A29E-4F7CDB2889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58621"/>
            <a:ext cx="10058400" cy="1050573"/>
          </a:xfrm>
        </p:spPr>
        <p:txBody>
          <a:bodyPr/>
          <a:lstStyle/>
          <a:p>
            <a:r>
              <a:rPr lang="en-US" dirty="0"/>
              <a:t>Convex Optimization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7ABAD7-2A3E-4B15-18EB-E716EE663A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6673" y="1676133"/>
            <a:ext cx="8867327" cy="5367667"/>
          </a:xfrm>
        </p:spPr>
        <p:txBody>
          <a:bodyPr>
            <a:normAutofit/>
          </a:bodyPr>
          <a:lstStyle/>
          <a:p>
            <a:r>
              <a:rPr lang="en-US" sz="2000" dirty="0"/>
              <a:t>A function of a single variable is </a:t>
            </a:r>
            <a:r>
              <a:rPr lang="en-US" sz="2000" b="1" i="1" dirty="0">
                <a:solidFill>
                  <a:srgbClr val="0070C0"/>
                </a:solidFill>
              </a:rPr>
              <a:t>concave</a:t>
            </a:r>
            <a:r>
              <a:rPr lang="en-US" sz="2000" dirty="0"/>
              <a:t> if every line segment joining two points on its graph does not lie above the graph at any point</a:t>
            </a:r>
          </a:p>
          <a:p>
            <a:r>
              <a:rPr lang="en-US" sz="2000" dirty="0"/>
              <a:t>Symmetrically, a function of a single variable is </a:t>
            </a:r>
            <a:r>
              <a:rPr lang="en-US" sz="2000" b="1" i="1" dirty="0">
                <a:solidFill>
                  <a:srgbClr val="0070C0"/>
                </a:solidFill>
              </a:rPr>
              <a:t>convex</a:t>
            </a:r>
            <a:r>
              <a:rPr lang="en-US" sz="2000" dirty="0"/>
              <a:t> if every line segment joining two points on its graph does not lie below the graph at any point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32C93F-E697-B0A6-1306-E9A3181106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744" y="3814192"/>
            <a:ext cx="7688239" cy="2448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30973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2">
                <a:extLst>
                  <a:ext uri="{FF2B5EF4-FFF2-40B4-BE49-F238E27FC236}">
                    <a16:creationId xmlns:a16="http://schemas.microsoft.com/office/drawing/2014/main" id="{78A1F9FE-BC9C-F648-2BFE-F35508E23FC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0" y="1070077"/>
                <a:ext cx="9584265" cy="5367667"/>
              </a:xfrm>
            </p:spPr>
            <p:txBody>
              <a:bodyPr/>
              <a:lstStyle/>
              <a:p>
                <a:r>
                  <a:rPr lang="en-US" sz="2400" dirty="0"/>
                  <a:t>In mathematical terms, the function </a:t>
                </a:r>
                <a:r>
                  <a:rPr lang="en-US" sz="2400" i="1" dirty="0"/>
                  <a:t>f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is a </a:t>
                </a:r>
                <a:r>
                  <a:rPr lang="en-US" sz="2400" b="1" i="1" dirty="0">
                    <a:solidFill>
                      <a:srgbClr val="0070C0"/>
                    </a:solidFill>
                  </a:rPr>
                  <a:t>convex function</a:t>
                </a:r>
                <a:r>
                  <a:rPr lang="en-US" sz="2400" dirty="0"/>
                  <a:t> if for all points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 dirty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 and for all 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∈[0,1]</m:t>
                    </m:r>
                  </m:oMath>
                </a14:m>
                <a:endParaRPr lang="en-US" sz="2400" dirty="0"/>
              </a:p>
              <a:p>
                <a:endParaRPr lang="en-US" sz="600" dirty="0"/>
              </a:p>
              <a:p>
                <a:pPr marL="0" indent="0" algn="ctr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 dirty="0">
                          <a:latin typeface="Cambria Math" panose="02040503050406030204" pitchFamily="18" charset="0"/>
                        </a:rPr>
                        <m:t>)+(1−</m:t>
                      </m:r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 dirty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US" i="1" dirty="0" err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+(1−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)</m:t>
                          </m:r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2">
                <a:extLst>
                  <a:ext uri="{FF2B5EF4-FFF2-40B4-BE49-F238E27FC236}">
                    <a16:creationId xmlns:a16="http://schemas.microsoft.com/office/drawing/2014/main" id="{78A1F9FE-BC9C-F648-2BFE-F35508E23FC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1070077"/>
                <a:ext cx="9584265" cy="5367667"/>
              </a:xfrm>
              <a:blipFill>
                <a:blip r:embed="rId2"/>
                <a:stretch>
                  <a:fillRect l="-827" t="-159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302B94C9-2DEB-CDE9-D461-23C2399492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3726" y="3094469"/>
            <a:ext cx="6391275" cy="3343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35869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18AEA2A-A607-72D4-80E1-83B78DF0C1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58621"/>
            <a:ext cx="10058400" cy="1050573"/>
          </a:xfrm>
        </p:spPr>
        <p:txBody>
          <a:bodyPr/>
          <a:lstStyle/>
          <a:p>
            <a:r>
              <a:rPr lang="en-US" dirty="0"/>
              <a:t>Convex Functions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7C5471C-07D8-6F9F-6C14-64BCB7C992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7067" y="1771826"/>
            <a:ext cx="9584265" cy="5367667"/>
          </a:xfrm>
        </p:spPr>
        <p:txBody>
          <a:bodyPr>
            <a:normAutofit/>
          </a:bodyPr>
          <a:lstStyle/>
          <a:p>
            <a:r>
              <a:rPr lang="en-US" sz="2000" dirty="0"/>
              <a:t>One important property of convex functions is that they </a:t>
            </a:r>
            <a:r>
              <a:rPr lang="en-US" sz="2000" dirty="0">
                <a:solidFill>
                  <a:srgbClr val="FF0000"/>
                </a:solidFill>
              </a:rPr>
              <a:t>do not have local minima</a:t>
            </a:r>
          </a:p>
          <a:p>
            <a:pPr lvl="1"/>
            <a:r>
              <a:rPr lang="en-US" sz="1800" dirty="0"/>
              <a:t>Every local minimum of a convex function is a global minimum</a:t>
            </a:r>
          </a:p>
          <a:p>
            <a:pPr lvl="1"/>
            <a:r>
              <a:rPr lang="en-US" sz="1800" dirty="0"/>
              <a:t>I.e., every point at which the gradient of a convex function = 0 is the global minimum</a:t>
            </a:r>
          </a:p>
          <a:p>
            <a:pPr lvl="1"/>
            <a:r>
              <a:rPr lang="en-US" sz="1800" dirty="0"/>
              <a:t>The figure below illustrates two convex functions, and one nonconvex function</a:t>
            </a:r>
          </a:p>
          <a:p>
            <a:pPr lvl="1"/>
            <a:endParaRPr lang="en-US" sz="1800" dirty="0"/>
          </a:p>
          <a:p>
            <a:endParaRPr lang="en-US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059EC8-B2A3-E4FC-908B-AC814BDD0A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057" y="3429000"/>
            <a:ext cx="7861885" cy="2764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52981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6C8AED2-B819-7A81-239E-5EF5F8B43EFB}"/>
                  </a:ext>
                </a:extLst>
              </p:cNvPr>
              <p:cNvSpPr txBox="1"/>
              <p:nvPr/>
            </p:nvSpPr>
            <p:spPr>
              <a:xfrm>
                <a:off x="616689" y="1141384"/>
                <a:ext cx="7963785" cy="500553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optimization problem that involves a set of constraints which need to be satisfied to optimize the objective function is called </a:t>
                </a:r>
                <a:r>
                  <a:rPr lang="en-US" sz="2400" b="1" i="1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constrained optimization</a:t>
                </a:r>
              </a:p>
              <a:p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E.g., for a given objective function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1" dirty="0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)</m:t>
                    </m:r>
                    <m:r>
                      <m:rPr>
                        <m:nor/>
                      </m:rPr>
                      <a:rPr 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 a set of constraint functions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dirty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d>
                  </m:oMath>
                </a14:m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sz="7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sz="7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 algn="ctr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 dirty="0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i="1" dirty="0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i="0" dirty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  <m:r>
                                <m:rPr>
                                  <m:sty m:val="p"/>
                                </m:rPr>
                                <a:rPr lang="en-US" sz="2400" b="0" i="0" dirty="0" smtClean="0">
                                  <a:latin typeface="Cambria Math" panose="02040503050406030204" pitchFamily="18" charset="0"/>
                                </a:rPr>
                                <m:t>imize</m:t>
                              </m:r>
                            </m:e>
                            <m:lim>
                              <m:r>
                                <a:rPr lang="en-US" sz="2400" b="1" i="0" dirty="0" smtClean="0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lim>
                          </m:limLow>
                        </m:fName>
                        <m:e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1" i="0" dirty="0">
                              <a:latin typeface="Cambria Math" panose="02040503050406030204" pitchFamily="18" charset="0"/>
                            </a:rPr>
                            <m:t>𝐱</m:t>
                          </m:r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sz="2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</m:e>
                      </m:func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 algn="ctr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i="0" dirty="0" smtClean="0">
                          <a:latin typeface="Cambria Math" panose="02040503050406030204" pitchFamily="18" charset="0"/>
                        </a:rPr>
                        <m:t>subject</m:t>
                      </m:r>
                      <m:r>
                        <a:rPr lang="en-US" sz="2400" i="0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i="0" dirty="0">
                          <a:latin typeface="Cambria Math" panose="02040503050406030204" pitchFamily="18" charset="0"/>
                        </a:rPr>
                        <m:t>to</m:t>
                      </m:r>
                      <m:r>
                        <a:rPr lang="en-US" sz="2400" i="0" dirty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24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0" dirty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  <m:r>
                        <a:rPr lang="en-US" sz="24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i="0" dirty="0">
                          <a:latin typeface="Cambria Math" panose="02040503050406030204" pitchFamily="18" charset="0"/>
                        </a:rPr>
                        <m:t>for</m:t>
                      </m:r>
                      <m:r>
                        <a:rPr lang="en-US" sz="2400" i="0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i="0" dirty="0">
                          <a:latin typeface="Cambria Math" panose="02040503050406030204" pitchFamily="18" charset="0"/>
                        </a:rPr>
                        <m:t>all</m:t>
                      </m:r>
                      <m:r>
                        <a:rPr lang="en-US" sz="2400" b="0" i="0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0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 dirty="0" err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24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 2, …, </m:t>
                          </m:r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e>
                      </m:d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points that satisfy the constraints form the </a:t>
                </a:r>
                <a:r>
                  <a:rPr lang="en-US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feasible region </a:t>
                </a:r>
              </a:p>
              <a:p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Various optimization algorithms have been developed for handling optimization problems based on whether the constraints are equalities, inequalities, or a combination of equalities and inequalities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6C8AED2-B819-7A81-239E-5EF5F8B43E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689" y="1141384"/>
                <a:ext cx="7963785" cy="5005537"/>
              </a:xfrm>
              <a:prstGeom prst="rect">
                <a:avLst/>
              </a:prstGeom>
              <a:blipFill>
                <a:blip r:embed="rId2"/>
                <a:stretch>
                  <a:fillRect l="-1148" t="-974" r="-612" b="-182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3434485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27906" y="758804"/>
            <a:ext cx="7886700" cy="1325563"/>
          </a:xfrm>
        </p:spPr>
        <p:txBody>
          <a:bodyPr/>
          <a:lstStyle/>
          <a:p>
            <a:r>
              <a:rPr lang="en-IN" dirty="0"/>
              <a:t>Gradient Descent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550" y="1718686"/>
            <a:ext cx="6476900" cy="456521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506249" y="6581001"/>
            <a:ext cx="46936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Images used are for academic purposes. Copyright to the original author</a:t>
            </a:r>
            <a:endParaRPr lang="en-IN" sz="1200" dirty="0"/>
          </a:p>
        </p:txBody>
      </p:sp>
      <p:sp>
        <p:nvSpPr>
          <p:cNvPr id="6" name="Rectangle 5"/>
          <p:cNvSpPr/>
          <p:nvPr/>
        </p:nvSpPr>
        <p:spPr>
          <a:xfrm>
            <a:off x="325193" y="827666"/>
            <a:ext cx="28512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Calculus-A Gentle overview </a:t>
            </a:r>
          </a:p>
        </p:txBody>
      </p:sp>
    </p:spTree>
    <p:extLst>
      <p:ext uri="{BB962C8B-B14F-4D97-AF65-F5344CB8AC3E}">
        <p14:creationId xmlns:p14="http://schemas.microsoft.com/office/powerpoint/2010/main" val="69173652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FC8478-DB76-D2BA-0DA3-30C58D7C6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93BDCB2-AA74-CABA-2938-25C3291503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387337"/>
            <a:ext cx="7886700" cy="3227913"/>
          </a:xfrm>
        </p:spPr>
      </p:pic>
    </p:spTree>
    <p:extLst>
      <p:ext uri="{BB962C8B-B14F-4D97-AF65-F5344CB8AC3E}">
        <p14:creationId xmlns:p14="http://schemas.microsoft.com/office/powerpoint/2010/main" val="87958124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D00AD-AD8B-8A0A-FC51-099E9E693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F14A691-4385-FD03-088D-7A0172ECE3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036" y="1825625"/>
            <a:ext cx="7263927" cy="4351338"/>
          </a:xfrm>
        </p:spPr>
      </p:pic>
    </p:spTree>
    <p:extLst>
      <p:ext uri="{BB962C8B-B14F-4D97-AF65-F5344CB8AC3E}">
        <p14:creationId xmlns:p14="http://schemas.microsoft.com/office/powerpoint/2010/main" val="111156701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8038FB-69F7-E3DE-6B8A-6718B2789A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7366C92-98E1-27A9-BE0B-8A16467F03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494371"/>
            <a:ext cx="7886700" cy="3013846"/>
          </a:xfrm>
        </p:spPr>
      </p:pic>
    </p:spTree>
    <p:extLst>
      <p:ext uri="{BB962C8B-B14F-4D97-AF65-F5344CB8AC3E}">
        <p14:creationId xmlns:p14="http://schemas.microsoft.com/office/powerpoint/2010/main" val="333357991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EED7D4-F1F1-F9B6-D5A0-5ABEC880F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516EC51-FE45-6871-58E8-472FE84312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246503"/>
            <a:ext cx="7886700" cy="3509581"/>
          </a:xfrm>
        </p:spPr>
      </p:pic>
    </p:spTree>
    <p:extLst>
      <p:ext uri="{BB962C8B-B14F-4D97-AF65-F5344CB8AC3E}">
        <p14:creationId xmlns:p14="http://schemas.microsoft.com/office/powerpoint/2010/main" val="15363582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3118</TotalTime>
  <Words>8264</Words>
  <Application>Microsoft Office PowerPoint</Application>
  <PresentationFormat>On-screen Show (4:3)</PresentationFormat>
  <Paragraphs>1062</Paragraphs>
  <Slides>215</Slides>
  <Notes>19</Notes>
  <HiddenSlides>0</HiddenSlides>
  <MMClips>0</MMClips>
  <ScaleCrop>false</ScaleCrop>
  <HeadingPairs>
    <vt:vector size="8" baseType="variant">
      <vt:variant>
        <vt:lpstr>Fonts Used</vt:lpstr>
      </vt:variant>
      <vt:variant>
        <vt:i4>16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3</vt:i4>
      </vt:variant>
      <vt:variant>
        <vt:lpstr>Slide Titles</vt:lpstr>
      </vt:variant>
      <vt:variant>
        <vt:i4>215</vt:i4>
      </vt:variant>
    </vt:vector>
  </HeadingPairs>
  <TitlesOfParts>
    <vt:vector size="235" baseType="lpstr">
      <vt:lpstr>Arial</vt:lpstr>
      <vt:lpstr>Arial Black</vt:lpstr>
      <vt:lpstr>Calibri</vt:lpstr>
      <vt:lpstr>Calibri Light</vt:lpstr>
      <vt:lpstr>Cambria Math</vt:lpstr>
      <vt:lpstr>Comic Sans MS</vt:lpstr>
      <vt:lpstr>Courier New</vt:lpstr>
      <vt:lpstr>Georgia</vt:lpstr>
      <vt:lpstr>LMMathItalic10-Regular</vt:lpstr>
      <vt:lpstr>LMMathItalic7-Regular</vt:lpstr>
      <vt:lpstr>LMRoman10-Bold</vt:lpstr>
      <vt:lpstr>LMRoman10-Regular</vt:lpstr>
      <vt:lpstr>Symbol</vt:lpstr>
      <vt:lpstr>Times New Roman</vt:lpstr>
      <vt:lpstr>Wingdings</vt:lpstr>
      <vt:lpstr>Wingdings 3</vt:lpstr>
      <vt:lpstr>Office Theme</vt:lpstr>
      <vt:lpstr>Equation</vt:lpstr>
      <vt:lpstr>Document</vt:lpstr>
      <vt:lpstr>Visio</vt:lpstr>
      <vt:lpstr>PowerPoint Presentation</vt:lpstr>
      <vt:lpstr>Mathematical Foundation For Machine Learning </vt:lpstr>
      <vt:lpstr>PowerPoint Presentation</vt:lpstr>
      <vt:lpstr>But people create… </vt:lpstr>
      <vt:lpstr>PowerPoint Presentation</vt:lpstr>
      <vt:lpstr>The ML black box</vt:lpstr>
      <vt:lpstr>MATH IN LEARNING &lt;= MACHINE LEARNING </vt:lpstr>
      <vt:lpstr>PowerPoint Presentation</vt:lpstr>
      <vt:lpstr>What I cannot create, I do not understand</vt:lpstr>
      <vt:lpstr>A Bird Eye View </vt:lpstr>
      <vt:lpstr>A Bird Eye View </vt:lpstr>
      <vt:lpstr>A Bird Eye View </vt:lpstr>
      <vt:lpstr>PowerPoint Presentation</vt:lpstr>
      <vt:lpstr>Why  MATH? </vt:lpstr>
      <vt:lpstr>How Much MATH is needed? </vt:lpstr>
      <vt:lpstr>ML is written in Mathematics… Learn the Language ….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does these mean graphically (up to 3D)</vt:lpstr>
      <vt:lpstr>Linear equations</vt:lpstr>
      <vt:lpstr>System of Linear equations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Matrices to solve the system </vt:lpstr>
      <vt:lpstr>PowerPoint Presentation</vt:lpstr>
      <vt:lpstr>PowerPoint Presentation</vt:lpstr>
      <vt:lpstr>Geometry of Vectors</vt:lpstr>
      <vt:lpstr>PowerPoint Presentation</vt:lpstr>
      <vt:lpstr>PowerPoint Presentation</vt:lpstr>
      <vt:lpstr>Linear Independence &amp; Basis</vt:lpstr>
      <vt:lpstr>  Basis &amp; Orthonormal Bases</vt:lpstr>
      <vt:lpstr>Linear independence</vt:lpstr>
      <vt:lpstr>Span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Orthogonal Projection</vt:lpstr>
      <vt:lpstr>Orthogonal Projection</vt:lpstr>
      <vt:lpstr>PowerPoint Presentation</vt:lpstr>
      <vt:lpstr>PowerPoint Presentation</vt:lpstr>
      <vt:lpstr>Vectors and matrices and  transformation</vt:lpstr>
      <vt:lpstr>PowerPoint Presentation</vt:lpstr>
      <vt:lpstr>PowerPoint Presentation</vt:lpstr>
      <vt:lpstr>Determinant </vt:lpstr>
      <vt:lpstr>Determinant </vt:lpstr>
      <vt:lpstr>Determinant </vt:lpstr>
      <vt:lpstr>`</vt:lpstr>
      <vt:lpstr>Eigen Values and Eigen vectors </vt:lpstr>
      <vt:lpstr>Eigen Values and Eigen vectors </vt:lpstr>
      <vt:lpstr>Eigen Values and Eigen vectors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Derivative and slope</vt:lpstr>
      <vt:lpstr>Derivative and slope</vt:lpstr>
      <vt:lpstr>Derivative and slope</vt:lpstr>
      <vt:lpstr>PowerPoint Presentation</vt:lpstr>
      <vt:lpstr>Higher Order Derivatives</vt:lpstr>
      <vt:lpstr>Taylor Series </vt:lpstr>
      <vt:lpstr>Taylor Series</vt:lpstr>
      <vt:lpstr>PowerPoint Presentation</vt:lpstr>
      <vt:lpstr>Partial Derivatives</vt:lpstr>
      <vt:lpstr>Derivative and Gradient</vt:lpstr>
      <vt:lpstr>Derivative and Gradient</vt:lpstr>
      <vt:lpstr>Gradient</vt:lpstr>
      <vt:lpstr>Jacobian Matrix</vt:lpstr>
      <vt:lpstr>PowerPoint Presentation</vt:lpstr>
      <vt:lpstr>Hessian Matrix</vt:lpstr>
      <vt:lpstr>Integral Calculus</vt:lpstr>
      <vt:lpstr>PowerPoint Presentation</vt:lpstr>
      <vt:lpstr>Stationary Points</vt:lpstr>
      <vt:lpstr>Local Minima</vt:lpstr>
      <vt:lpstr>Saddle Points</vt:lpstr>
      <vt:lpstr>PowerPoint Presentation</vt:lpstr>
      <vt:lpstr>Convex Optimization</vt:lpstr>
      <vt:lpstr>PowerPoint Presentation</vt:lpstr>
      <vt:lpstr>Convex Functions</vt:lpstr>
      <vt:lpstr>PowerPoint Presentation</vt:lpstr>
      <vt:lpstr>Gradient Descent</vt:lpstr>
      <vt:lpstr>PowerPoint Presentation</vt:lpstr>
      <vt:lpstr>PowerPoint Presentation</vt:lpstr>
      <vt:lpstr>PowerPoint Presentation</vt:lpstr>
      <vt:lpstr>PowerPoint Presentation</vt:lpstr>
      <vt:lpstr>Probability and Statistics </vt:lpstr>
      <vt:lpstr>PowerPoint Presentation</vt:lpstr>
      <vt:lpstr>PowerPoint Presentation</vt:lpstr>
      <vt:lpstr>PowerPoint Presentation</vt:lpstr>
      <vt:lpstr>Summary statistics</vt:lpstr>
      <vt:lpstr>PowerPoint Presentation</vt:lpstr>
      <vt:lpstr>Mean</vt:lpstr>
      <vt:lpstr>Mean</vt:lpstr>
      <vt:lpstr>Median </vt:lpstr>
      <vt:lpstr>Median</vt:lpstr>
      <vt:lpstr>Median</vt:lpstr>
      <vt:lpstr>Median </vt:lpstr>
      <vt:lpstr>Median</vt:lpstr>
      <vt:lpstr>Mode </vt:lpstr>
      <vt:lpstr>Mode</vt:lpstr>
      <vt:lpstr>Mode</vt:lpstr>
      <vt:lpstr>Variance</vt:lpstr>
      <vt:lpstr>Covariance </vt:lpstr>
      <vt:lpstr>Covariance </vt:lpstr>
      <vt:lpstr>Covariance </vt:lpstr>
      <vt:lpstr>Correlation Coefficient </vt:lpstr>
      <vt:lpstr>Correlation Coefficient </vt:lpstr>
      <vt:lpstr>Correlation Coefficient </vt:lpstr>
      <vt:lpstr>Probability </vt:lpstr>
      <vt:lpstr>Statistics and Probability </vt:lpstr>
      <vt:lpstr>PowerPoint Presentation</vt:lpstr>
      <vt:lpstr>Probability and uncertainty in data science</vt:lpstr>
      <vt:lpstr>PowerPoint Presentation</vt:lpstr>
      <vt:lpstr>Probability to address </vt:lpstr>
      <vt:lpstr>Probability </vt:lpstr>
      <vt:lpstr>Conditional probability </vt:lpstr>
      <vt:lpstr>PowerPoint Presentation</vt:lpstr>
      <vt:lpstr>PowerPoint Presentation</vt:lpstr>
      <vt:lpstr>PowerPoint Presentation</vt:lpstr>
      <vt:lpstr>PowerPoint Presentation</vt:lpstr>
      <vt:lpstr>Probability Mass function</vt:lpstr>
      <vt:lpstr>PowerPoint Presentation</vt:lpstr>
      <vt:lpstr>Expectation </vt:lpstr>
      <vt:lpstr>Variance Covariance</vt:lpstr>
      <vt:lpstr>Correlation</vt:lpstr>
      <vt:lpstr>PowerPoint Presentation</vt:lpstr>
      <vt:lpstr>PowerPoint Presentation</vt:lpstr>
      <vt:lpstr>Probability distributions</vt:lpstr>
      <vt:lpstr>Probability Distribution</vt:lpstr>
      <vt:lpstr>Discrete Distributions</vt:lpstr>
      <vt:lpstr>Continuous Distributions</vt:lpstr>
      <vt:lpstr>Probability Density Function</vt:lpstr>
      <vt:lpstr>Continuous Distribution Properties</vt:lpstr>
      <vt:lpstr>Cumulative Distribution Function</vt:lpstr>
      <vt:lpstr>Normal Distribution</vt:lpstr>
      <vt:lpstr>PowerPoint Presentation</vt:lpstr>
      <vt:lpstr>PowerPoint Presentation</vt:lpstr>
      <vt:lpstr>PowerPoint Presentation</vt:lpstr>
      <vt:lpstr>Standard Normal Distribution</vt:lpstr>
      <vt:lpstr>Notation</vt:lpstr>
      <vt:lpstr>PowerPoint Presentation</vt:lpstr>
      <vt:lpstr>Machine Learning  In the Language of Mathematics </vt:lpstr>
      <vt:lpstr>PowerPoint Presentation</vt:lpstr>
      <vt:lpstr>PowerPoint Presentation</vt:lpstr>
      <vt:lpstr>PowerPoint Presentation</vt:lpstr>
      <vt:lpstr>Supervised learning </vt:lpstr>
      <vt:lpstr>PowerPoint Presentation</vt:lpstr>
      <vt:lpstr>PowerPoint Presentation</vt:lpstr>
      <vt:lpstr>Linear Regression</vt:lpstr>
      <vt:lpstr>Linear Regression</vt:lpstr>
      <vt:lpstr>PowerPoint Presentation</vt:lpstr>
      <vt:lpstr>PowerPoint Presentation</vt:lpstr>
      <vt:lpstr>Recall Linear Regression</vt:lpstr>
      <vt:lpstr>Recall Linear Regression</vt:lpstr>
      <vt:lpstr>Recall Linear Regression</vt:lpstr>
      <vt:lpstr>PowerPoint Presentation</vt:lpstr>
      <vt:lpstr>PowerPoint Presentation</vt:lpstr>
      <vt:lpstr>Logistic Regression</vt:lpstr>
      <vt:lpstr> Loss functions</vt:lpstr>
      <vt:lpstr> Loss functions</vt:lpstr>
      <vt:lpstr>PowerPoint Presentation</vt:lpstr>
      <vt:lpstr>Linear Regression is </vt:lpstr>
      <vt:lpstr>Regularized Linear Regression</vt:lpstr>
      <vt:lpstr>Activation Function</vt:lpstr>
      <vt:lpstr>Activation Function</vt:lpstr>
      <vt:lpstr>Activation Function</vt:lpstr>
      <vt:lpstr>Gradient Descent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Classification </vt:lpstr>
      <vt:lpstr>PowerPoint Presentation</vt:lpstr>
      <vt:lpstr>Learning Algorithm Selection</vt:lpstr>
      <vt:lpstr>Model Performance Assessment</vt:lpstr>
      <vt:lpstr>PowerPoint Presentation</vt:lpstr>
      <vt:lpstr>THANK YOU </vt:lpstr>
      <vt:lpstr>PowerPoint Presentation</vt:lpstr>
      <vt:lpstr>Neural network</vt:lpstr>
      <vt:lpstr>PowerPoint Presentation</vt:lpstr>
      <vt:lpstr>PowerPoint Presentation</vt:lpstr>
      <vt:lpstr>PowerPoint Presentation</vt:lpstr>
      <vt:lpstr>PowerPoint Presentation</vt:lpstr>
      <vt:lpstr>Neural network </vt:lpstr>
      <vt:lpstr>PowerPoint Presentation</vt:lpstr>
      <vt:lpstr>PowerPoint Presentation</vt:lpstr>
      <vt:lpstr>Feedforward Operation</vt:lpstr>
      <vt:lpstr>Feedforward Operation</vt:lpstr>
      <vt:lpstr>Backpropagation Operation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Math and ML</dc:title>
  <dc:creator>Swathi</dc:creator>
  <cp:lastModifiedBy>umesh p</cp:lastModifiedBy>
  <cp:revision>92</cp:revision>
  <dcterms:created xsi:type="dcterms:W3CDTF">2020-10-15T10:02:50Z</dcterms:created>
  <dcterms:modified xsi:type="dcterms:W3CDTF">2023-05-08T17:23:26Z</dcterms:modified>
</cp:coreProperties>
</file>